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17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ESUG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Richard Uttner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1B8F-350B-4E30-B1CB-1DDF1D9ED586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8000" y="431999"/>
            <a:ext cx="590665" cy="499794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2146096-FEFB-2B9B-54B2-8BDDE3C652DF}"/>
              </a:ext>
            </a:extLst>
          </p:cNvPr>
          <p:cNvSpPr txBox="1"/>
          <p:nvPr userDrawn="1"/>
        </p:nvSpPr>
        <p:spPr>
          <a:xfrm>
            <a:off x="1579984" y="491412"/>
            <a:ext cx="1108016" cy="440381"/>
          </a:xfrm>
          <a:prstGeom prst="rect">
            <a:avLst/>
          </a:prstGeom>
          <a:solidFill>
            <a:schemeClr val="bg1"/>
          </a:solidFill>
        </p:spPr>
        <p:txBody>
          <a:bodyPr wrap="square" lIns="54000" tIns="46800" rIns="36000" bIns="36000" rtlCol="0">
            <a:noAutofit/>
          </a:bodyPr>
          <a:lstStyle/>
          <a:p>
            <a:r>
              <a:rPr lang="de-DE" sz="1400" b="1" cap="small" baseline="0" err="1">
                <a:solidFill>
                  <a:schemeClr val="accent3"/>
                </a:solidFill>
              </a:rPr>
              <a:t>Commands</a:t>
            </a:r>
            <a:r>
              <a:rPr lang="de-DE" sz="1400" b="1" cap="small" baseline="0">
                <a:solidFill>
                  <a:schemeClr val="accent3"/>
                </a:solidFill>
              </a:rPr>
              <a:t> in</a:t>
            </a:r>
            <a:r>
              <a:rPr lang="de-DE" sz="1800" b="1" cap="small" baseline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56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ESUG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Richard Uttner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1B8F-350B-4E30-B1CB-1DDF1D9ED586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818865" y="1624084"/>
            <a:ext cx="5277135" cy="43126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350758" y="1624084"/>
            <a:ext cx="5040575" cy="4326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77BEBB-8768-1766-A881-9B0FC6117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8000" y="431999"/>
            <a:ext cx="590665" cy="499794"/>
          </a:xfrm>
          <a:prstGeom prst="rect">
            <a:avLst/>
          </a:prstGeom>
          <a:effectLst>
            <a:softEdge rad="0"/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0F8D75B-2A35-FEEE-AC24-DAB04CBCF909}"/>
              </a:ext>
            </a:extLst>
          </p:cNvPr>
          <p:cNvSpPr txBox="1"/>
          <p:nvPr userDrawn="1"/>
        </p:nvSpPr>
        <p:spPr>
          <a:xfrm>
            <a:off x="1603717" y="491412"/>
            <a:ext cx="1084283" cy="440381"/>
          </a:xfrm>
          <a:prstGeom prst="rect">
            <a:avLst/>
          </a:prstGeom>
          <a:solidFill>
            <a:schemeClr val="bg1"/>
          </a:solidFill>
        </p:spPr>
        <p:txBody>
          <a:bodyPr wrap="square" lIns="54000" tIns="46800" rIns="36000" bIns="36000" rtlCol="0">
            <a:noAutofit/>
          </a:bodyPr>
          <a:lstStyle/>
          <a:p>
            <a:r>
              <a:rPr lang="de-DE" sz="1400" b="1" cap="small" baseline="0" err="1">
                <a:solidFill>
                  <a:schemeClr val="accent3"/>
                </a:solidFill>
              </a:rPr>
              <a:t>Commands</a:t>
            </a:r>
            <a:r>
              <a:rPr lang="de-DE" sz="1400" b="1" cap="small" baseline="0">
                <a:solidFill>
                  <a:schemeClr val="accent3"/>
                </a:solidFill>
              </a:rPr>
              <a:t> in</a:t>
            </a:r>
            <a:r>
              <a:rPr lang="de-DE" sz="1800" b="1" cap="small" baseline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675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ESUG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Richard Uttner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F241B8F-350B-4E30-B1CB-1DDF1D9ED5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700200"/>
            <a:ext cx="12199352" cy="28800"/>
          </a:xfrm>
          <a:prstGeom prst="rect">
            <a:avLst/>
          </a:prstGeom>
          <a:gradFill>
            <a:gsLst>
              <a:gs pos="0">
                <a:srgbClr val="0070C0"/>
              </a:gs>
              <a:gs pos="0">
                <a:schemeClr val="bg1">
                  <a:lumMod val="65000"/>
                </a:schemeClr>
              </a:gs>
              <a:gs pos="100000">
                <a:srgbClr val="007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latin typeface="Verdana" pitchFamily="34" charset="0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57" y="6309000"/>
            <a:ext cx="12199352" cy="28800"/>
          </a:xfrm>
          <a:prstGeom prst="rect">
            <a:avLst/>
          </a:prstGeom>
          <a:gradFill>
            <a:gsLst>
              <a:gs pos="0">
                <a:srgbClr val="0070C0"/>
              </a:gs>
              <a:gs pos="0">
                <a:schemeClr val="bg1">
                  <a:lumMod val="65000"/>
                </a:schemeClr>
              </a:gs>
              <a:gs pos="100000">
                <a:srgbClr val="007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latin typeface="Verdana" pitchFamily="34" charset="0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2541" y="377829"/>
            <a:ext cx="1736366" cy="3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2880">
          <p15:clr>
            <a:srgbClr val="9FCC3B"/>
          </p15:clr>
        </p15:guide>
        <p15:guide id="3" pos="4513">
          <p15:clr>
            <a:srgbClr val="F26B43"/>
          </p15:clr>
        </p15:guide>
        <p15:guide id="4" pos="385">
          <p15:clr>
            <a:srgbClr val="F26B43"/>
          </p15:clr>
        </p15:guide>
        <p15:guide id="5" pos="4581">
          <p15:clr>
            <a:srgbClr val="F26B43"/>
          </p15:clr>
        </p15:guide>
        <p15:guide id="6" pos="5375">
          <p15:clr>
            <a:srgbClr val="F26B43"/>
          </p15:clr>
        </p15:guide>
        <p15:guide id="7" orient="horz" pos="527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orient="horz" pos="2455">
          <p15:clr>
            <a:srgbClr val="F26B43"/>
          </p15:clr>
        </p15:guide>
        <p15:guide id="10" orient="horz" pos="1956">
          <p15:clr>
            <a:srgbClr val="F26B43"/>
          </p15:clr>
        </p15:guide>
        <p15:guide id="11" orient="horz" pos="2001">
          <p15:clr>
            <a:srgbClr val="F26B43"/>
          </p15:clr>
        </p15:guide>
        <p15:guide id="12" orient="horz" pos="1321">
          <p15:clr>
            <a:srgbClr val="F26B43"/>
          </p15:clr>
        </p15:guide>
        <p15:guide id="13" orient="horz" pos="1275">
          <p15:clr>
            <a:srgbClr val="F26B43"/>
          </p15:clr>
        </p15:guide>
        <p15:guide id="14" orient="horz" pos="2273">
          <p15:clr>
            <a:srgbClr val="F26B43"/>
          </p15:clr>
        </p15:guide>
        <p15:guide id="15" pos="2562">
          <p15:clr>
            <a:srgbClr val="F26B43"/>
          </p15:clr>
        </p15:guide>
        <p15:guide id="16" pos="2608">
          <p15:clr>
            <a:srgbClr val="F26B43"/>
          </p15:clr>
        </p15:guide>
        <p15:guide id="17" pos="56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BCDDC2-4565-5C88-6409-BDD87BE7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ESUG 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C337D4-FF5B-1213-A64A-A93F53A6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Richard Uttner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2905F2-5778-35C3-CBB8-BE2A37A9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1B8F-350B-4E30-B1CB-1DDF1D9ED586}" type="slidenum">
              <a:rPr lang="de-DE" smtClean="0"/>
              <a:t>1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CA94BC1-0B9D-FF25-0223-F603B4C19C8D}"/>
              </a:ext>
            </a:extLst>
          </p:cNvPr>
          <p:cNvSpPr txBox="1"/>
          <p:nvPr/>
        </p:nvSpPr>
        <p:spPr>
          <a:xfrm>
            <a:off x="2313991" y="2600129"/>
            <a:ext cx="75640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>
                <a:solidFill>
                  <a:schemeClr val="bg2">
                    <a:lumMod val="50000"/>
                  </a:schemeClr>
                </a:solidFill>
              </a:rPr>
              <a:t>COMMAND LINE REINVENTED</a:t>
            </a:r>
          </a:p>
          <a:p>
            <a:endParaRPr lang="de-DE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de-DE" sz="2000">
                <a:solidFill>
                  <a:schemeClr val="bg2">
                    <a:lumMod val="50000"/>
                  </a:schemeClr>
                </a:solidFill>
              </a:rPr>
              <a:t>Control of a Business Application via Guided Commands </a:t>
            </a:r>
          </a:p>
        </p:txBody>
      </p:sp>
    </p:spTree>
    <p:extLst>
      <p:ext uri="{BB962C8B-B14F-4D97-AF65-F5344CB8AC3E}">
        <p14:creationId xmlns:p14="http://schemas.microsoft.com/office/powerpoint/2010/main" val="289660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E40F3F-5F2E-C5A1-C519-F8AEB4EE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ESUG 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5D0DC0-FA4B-D9AA-A45D-72407D3A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Richard Uttner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A86666-FB1F-D70C-95F0-CAB9B596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1B8F-350B-4E30-B1CB-1DDF1D9ED586}" type="slidenum">
              <a:rPr lang="de-DE" smtClean="0"/>
              <a:t>10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378F92-A17D-B485-4BD9-D1116C1339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73398" y="1624084"/>
            <a:ext cx="8592568" cy="4312692"/>
          </a:xfrm>
        </p:spPr>
        <p:txBody>
          <a:bodyPr/>
          <a:lstStyle/>
          <a:p>
            <a:r>
              <a:rPr lang="de-DE"/>
              <a:t>Main advantage: Well-defined API</a:t>
            </a:r>
          </a:p>
          <a:p>
            <a:endParaRPr lang="de-DE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/>
              <a:t>Auto-completed input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/>
              <a:t>Pasted input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/>
              <a:t>Replayed input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/>
              <a:t>Input created by speech recognition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/>
              <a:t>Input as JSON via remote connection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/>
              <a:t>Well-defined unit tests for basics (parsing, assignments, conversion)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/>
              <a:t>High-level test runs based on computed calls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/>
              <a:t>All involved objects (calls and parameters) have a defined type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1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1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1800"/>
          </a:p>
          <a:p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31867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E40F3F-5F2E-C5A1-C519-F8AEB4EE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ESUG 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5D0DC0-FA4B-D9AA-A45D-72407D3A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Richard Uttner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A86666-FB1F-D70C-95F0-CAB9B596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1B8F-350B-4E30-B1CB-1DDF1D9ED586}" type="slidenum">
              <a:rPr lang="de-DE" smtClean="0"/>
              <a:t>11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378F92-A17D-B485-4BD9-D1116C1339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67177" y="1524787"/>
            <a:ext cx="8592568" cy="3066104"/>
          </a:xfrm>
        </p:spPr>
        <p:txBody>
          <a:bodyPr/>
          <a:lstStyle/>
          <a:p>
            <a:r>
              <a:rPr lang="de-DE"/>
              <a:t>Next Steps</a:t>
            </a:r>
          </a:p>
          <a:p>
            <a:endParaRPr lang="de-DE" sz="1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/>
              <a:t>Refining editor layout and make it configurable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/>
              <a:t>Connect input from speech recognition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800"/>
              <a:t>Dealing with different command modes: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1400"/>
              <a:t>Definition and execution of custom call templates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1400"/>
              <a:t>Define custom menues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1400"/>
              <a:t>Render direct actions and forms based on focus items like:</a:t>
            </a:r>
            <a:endParaRPr lang="de-DE" sz="1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1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1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1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1800"/>
          </a:p>
          <a:p>
            <a:endParaRPr lang="de-DE" sz="1800"/>
          </a:p>
        </p:txBody>
      </p:sp>
      <p:pic>
        <p:nvPicPr>
          <p:cNvPr id="7" name="Grafik 6" descr="Ein Bild, das Text, Schrift, Reihe, Screenshot enthält.&#10;&#10;Automatisch generierte Beschreibung">
            <a:extLst>
              <a:ext uri="{FF2B5EF4-FFF2-40B4-BE49-F238E27FC236}">
                <a16:creationId xmlns:a16="http://schemas.microsoft.com/office/drawing/2014/main" id="{67B30D2C-09F3-E283-A261-3E1F25363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72" y="4690188"/>
            <a:ext cx="8108528" cy="14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69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E40F3F-5F2E-C5A1-C519-F8AEB4EE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ESUG 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5D0DC0-FA4B-D9AA-A45D-72407D3A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Richard Uttner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A86666-FB1F-D70C-95F0-CAB9B596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1B8F-350B-4E30-B1CB-1DDF1D9ED586}" type="slidenum">
              <a:rPr lang="de-DE" smtClean="0"/>
              <a:t>12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378F92-A17D-B485-4BD9-D1116C1339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1723" y="2641794"/>
            <a:ext cx="5038530" cy="3352800"/>
          </a:xfrm>
        </p:spPr>
        <p:txBody>
          <a:bodyPr/>
          <a:lstStyle/>
          <a:p>
            <a:r>
              <a:rPr lang="de-DE" sz="1800"/>
              <a:t>Currently, we have more than 50 calls implemented, expecting several hundred.</a:t>
            </a:r>
          </a:p>
          <a:p>
            <a:endParaRPr lang="de-DE" sz="1800"/>
          </a:p>
          <a:p>
            <a:r>
              <a:rPr lang="de-DE" sz="1800"/>
              <a:t>Users of our document management system have different tasks to complete. So there is not one GUI approach well suitable for all purposes.</a:t>
            </a:r>
            <a:br>
              <a:rPr lang="de-DE" sz="1800"/>
            </a:br>
            <a:endParaRPr lang="de-DE" sz="1800"/>
          </a:p>
          <a:p>
            <a:r>
              <a:rPr lang="de-DE" sz="1800"/>
              <a:t>If the users finally can just process their individual workflows without thinking of „application features“, then we will have reached an important point.</a:t>
            </a:r>
          </a:p>
          <a:p>
            <a:endParaRPr lang="de-DE" sz="1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1800"/>
          </a:p>
          <a:p>
            <a:endParaRPr lang="de-DE" sz="180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D7997D1-5298-71AE-BA4C-09D878F2AFF5}"/>
              </a:ext>
            </a:extLst>
          </p:cNvPr>
          <p:cNvSpPr txBox="1"/>
          <p:nvPr/>
        </p:nvSpPr>
        <p:spPr>
          <a:xfrm>
            <a:off x="7060164" y="2579590"/>
            <a:ext cx="43853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/>
              <a:t>Our technical base already exists in production quality. We want to reach the state of „emerging functionality“ mainly by</a:t>
            </a:r>
            <a:br>
              <a:rPr lang="de-DE" sz="1800"/>
            </a:br>
            <a:endParaRPr lang="de-DE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making custom templates easily configurable for access via standard GUI (menues, buttons and hot keys)</a:t>
            </a:r>
            <a:br>
              <a:rPr lang="en-US" sz="1800"/>
            </a:br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providing pre-configured sample scenarios for power users, where they can try out calls in dry runs.</a:t>
            </a:r>
            <a:endParaRPr lang="de-DE" sz="1800"/>
          </a:p>
          <a:p>
            <a:endParaRPr lang="de-DE" sz="1800"/>
          </a:p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7061212-A97C-B15E-C06F-CCF9DCB72367}"/>
              </a:ext>
            </a:extLst>
          </p:cNvPr>
          <p:cNvSpPr txBox="1"/>
          <p:nvPr/>
        </p:nvSpPr>
        <p:spPr>
          <a:xfrm>
            <a:off x="951723" y="1069910"/>
            <a:ext cx="984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Where We Want to Get to</a:t>
            </a:r>
            <a:endParaRPr lang="de-DE" sz="2800"/>
          </a:p>
        </p:txBody>
      </p:sp>
    </p:spTree>
    <p:extLst>
      <p:ext uri="{BB962C8B-B14F-4D97-AF65-F5344CB8AC3E}">
        <p14:creationId xmlns:p14="http://schemas.microsoft.com/office/powerpoint/2010/main" val="212511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BE63CA-FADA-9D90-9198-1461BE21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ESUG 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DD2529-A730-3C3E-E68C-E43BD4F1E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Richard Uttner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64FBAD-BFB2-EA5E-FCE2-85F87A57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1B8F-350B-4E30-B1CB-1DDF1D9ED586}" type="slidenum">
              <a:rPr lang="de-DE" smtClean="0"/>
              <a:t>2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2E9CA4-730C-1F4C-F988-C2DE11F95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865" y="1624084"/>
            <a:ext cx="10321886" cy="4312692"/>
          </a:xfrm>
        </p:spPr>
        <p:txBody>
          <a:bodyPr/>
          <a:lstStyle/>
          <a:p>
            <a:r>
              <a:rPr lang="de-DE"/>
              <a:t>PDM Use Cases</a:t>
            </a:r>
          </a:p>
          <a:p>
            <a:pPr marL="792000" lvl="2" indent="-3429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/>
              <a:t>Creating and managing data hierarchies</a:t>
            </a:r>
            <a:br>
              <a:rPr lang="de-DE"/>
            </a:br>
            <a:r>
              <a:rPr lang="de-DE"/>
              <a:t>(projects, folders, documents)</a:t>
            </a:r>
          </a:p>
          <a:p>
            <a:pPr marL="792000" lvl="2" indent="-3429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/>
              <a:t>Dealing with identities</a:t>
            </a:r>
            <a:br>
              <a:rPr lang="de-DE"/>
            </a:br>
            <a:r>
              <a:rPr lang="de-DE"/>
              <a:t>(organizations and persons)</a:t>
            </a:r>
            <a:br>
              <a:rPr lang="de-DE"/>
            </a:br>
            <a:r>
              <a:rPr lang="de-DE"/>
              <a:t>and their role-based relations</a:t>
            </a:r>
          </a:p>
          <a:p>
            <a:pPr marL="792000" lvl="2" indent="-3429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/>
              <a:t>Editing configuration data</a:t>
            </a:r>
            <a:br>
              <a:rPr lang="de-DE"/>
            </a:br>
            <a:r>
              <a:rPr lang="de-DE"/>
              <a:t>(how to view data etc.)</a:t>
            </a:r>
          </a:p>
          <a:p>
            <a:pPr marL="792000" lvl="2" indent="-3429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/>
              <a:t>All simple operations</a:t>
            </a:r>
            <a:br>
              <a:rPr lang="de-DE"/>
            </a:br>
            <a:r>
              <a:rPr lang="de-DE"/>
              <a:t>(selection etc.)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40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3D4FDA-9F42-AEF7-1558-A73F7325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ESUG 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B54AAF-6F17-E59B-0708-75192FA6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Richard Uttner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3DA888-ECC7-5EFC-258E-EAFCA2F1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1B8F-350B-4E30-B1CB-1DDF1D9ED586}" type="slidenum">
              <a:rPr lang="de-DE" smtClean="0"/>
              <a:t>3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E960872-7E42-ABED-86DF-A8C4E30FAB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50758" y="1228508"/>
            <a:ext cx="5264216" cy="4721918"/>
          </a:xfrm>
        </p:spPr>
        <p:txBody>
          <a:bodyPr/>
          <a:lstStyle/>
          <a:p>
            <a:r>
              <a:rPr lang="de-DE" sz="2000"/>
              <a:t>Commands are shown in</a:t>
            </a:r>
            <a:br>
              <a:rPr lang="de-DE" sz="2000"/>
            </a:br>
            <a:r>
              <a:rPr lang="de-DE" sz="2000"/>
              <a:t>a dedicated editor pane.</a:t>
            </a:r>
          </a:p>
          <a:p>
            <a:endParaRPr lang="de-DE" sz="2000"/>
          </a:p>
          <a:p>
            <a:r>
              <a:rPr lang="de-DE" sz="2000"/>
              <a:t>Each view has an own command editor.</a:t>
            </a:r>
          </a:p>
          <a:p>
            <a:endParaRPr lang="de-DE" sz="2000"/>
          </a:p>
          <a:p>
            <a:r>
              <a:rPr lang="de-DE" sz="2000"/>
              <a:t>View and editor are connected by a Command Context.</a:t>
            </a:r>
          </a:p>
          <a:p>
            <a:endParaRPr lang="de-DE" sz="2000"/>
          </a:p>
          <a:p>
            <a:r>
              <a:rPr lang="de-DE" sz="2000"/>
              <a:t>Commands are written with help of completion to be well-readable (8 keystrokes here).</a:t>
            </a:r>
          </a:p>
          <a:p>
            <a:endParaRPr lang="de-DE" sz="2000"/>
          </a:p>
          <a:p>
            <a:r>
              <a:rPr lang="de-DE" sz="2000"/>
              <a:t>Commands consist of a call type and call variables to be filled.</a:t>
            </a:r>
          </a:p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F98DA76-5A14-016A-56FB-FE428816B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6" y="977221"/>
            <a:ext cx="5146317" cy="527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0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B438BC-6D5A-1E4B-BF8F-34D19A77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ESUG 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63BFFC-DECE-5EAE-2F54-B2EFA68B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Richard Uttner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45F86D-B927-1A63-578C-1FD72306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1B8F-350B-4E30-B1CB-1DDF1D9ED586}" type="slidenum">
              <a:rPr lang="de-DE" smtClean="0"/>
              <a:t>4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188C84-067F-5269-A3AC-67997584F8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1800"/>
              <a:t>Command variable values are strongly typed, supporting automatic conversion.</a:t>
            </a:r>
          </a:p>
          <a:p>
            <a:r>
              <a:rPr lang="de-DE" sz="1800"/>
              <a:t>Type Project can be converted from</a:t>
            </a:r>
          </a:p>
          <a:p>
            <a:endParaRPr lang="de-DE" sz="1400"/>
          </a:p>
          <a:p>
            <a:endParaRPr lang="de-DE" sz="1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/>
              <a:t>Project identification</a:t>
            </a:r>
          </a:p>
          <a:p>
            <a:endParaRPr lang="de-DE" sz="1200"/>
          </a:p>
          <a:p>
            <a:endParaRPr lang="de-DE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/>
              <a:t>Item UID</a:t>
            </a:r>
          </a:p>
          <a:p>
            <a:endParaRPr lang="de-DE" sz="1200"/>
          </a:p>
          <a:p>
            <a:endParaRPr lang="de-DE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/>
              <a:t>Primary key (numeric)</a:t>
            </a:r>
          </a:p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2AA49F5-6606-B101-8295-9B30ADF0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5835" y="2668555"/>
            <a:ext cx="3682483" cy="276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9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60E867-51E6-9EC6-1996-8D119377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ESUG 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2780E6-0FF5-E3A4-356D-2207E9A5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Richard Uttner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76ABA7-057C-347B-832B-88CF0D53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1B8F-350B-4E30-B1CB-1DDF1D9ED586}" type="slidenum">
              <a:rPr lang="de-DE" smtClean="0"/>
              <a:t>5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6F79F4B-F44B-17A1-6D01-101590111D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8217" y="1258960"/>
            <a:ext cx="10635566" cy="597762"/>
          </a:xfrm>
        </p:spPr>
        <p:txBody>
          <a:bodyPr/>
          <a:lstStyle/>
          <a:p>
            <a:r>
              <a:rPr lang="de-DE"/>
              <a:t>Example call: Project open</a:t>
            </a:r>
          </a:p>
        </p:txBody>
      </p:sp>
      <p:pic>
        <p:nvPicPr>
          <p:cNvPr id="8" name="ProjectOpen2019-130">
            <a:hlinkClick r:id="" action="ppaction://media"/>
            <a:extLst>
              <a:ext uri="{FF2B5EF4-FFF2-40B4-BE49-F238E27FC236}">
                <a16:creationId xmlns:a16="http://schemas.microsoft.com/office/drawing/2014/main" id="{33829AF7-6ACE-2718-0AC7-4968733006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621" y="1749490"/>
            <a:ext cx="7394510" cy="419022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09623B4-FE60-506A-ED74-0419DEA4B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397" y="4241142"/>
            <a:ext cx="3056393" cy="16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E635BA-CFC7-03D7-E757-709C30B2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ESUG 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5ACE75-950E-1929-812F-A8026F9D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Richard Uttner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B5894D-AEE5-61A3-EFF8-37EDF50D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1B8F-350B-4E30-B1CB-1DDF1D9ED586}" type="slidenum">
              <a:rPr lang="de-DE" smtClean="0"/>
              <a:t>6</a:t>
            </a:fld>
            <a:endParaRPr lang="de-DE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49A1D441-7B86-2C7B-1DBC-3B6BE6105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8217" y="1258960"/>
            <a:ext cx="10635566" cy="597762"/>
          </a:xfrm>
        </p:spPr>
        <p:txBody>
          <a:bodyPr/>
          <a:lstStyle/>
          <a:p>
            <a:r>
              <a:rPr lang="de-DE"/>
              <a:t>Example calls: Folder create, Document create</a:t>
            </a:r>
          </a:p>
        </p:txBody>
      </p:sp>
      <p:pic>
        <p:nvPicPr>
          <p:cNvPr id="5" name="FolderDocumentCreate">
            <a:hlinkClick r:id="" action="ppaction://media"/>
            <a:extLst>
              <a:ext uri="{FF2B5EF4-FFF2-40B4-BE49-F238E27FC236}">
                <a16:creationId xmlns:a16="http://schemas.microsoft.com/office/drawing/2014/main" id="{F5FCB65B-0868-7E78-4008-66F64726AE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955" y="1765508"/>
            <a:ext cx="7170025" cy="4063014"/>
          </a:xfrm>
          <a:prstGeom prst="rect">
            <a:avLst/>
          </a:prstGeom>
        </p:spPr>
      </p:pic>
      <p:pic>
        <p:nvPicPr>
          <p:cNvPr id="10" name="Grafik 9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D5CFB224-AC86-0D39-C56D-886D0C687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60" y="3848952"/>
            <a:ext cx="3680913" cy="19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7C4260-0DD1-59DB-8376-0E98E359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ESUG 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D8C2E0-7820-4584-2A79-2F606173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Richard Uttner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B465CF-5867-C728-5DB8-3002BF1C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1B8F-350B-4E30-B1CB-1DDF1D9ED586}" type="slidenum">
              <a:rPr lang="de-DE" smtClean="0"/>
              <a:t>7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C4A9C67-2B2A-B940-07EF-A400D895EA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5208" y="2729240"/>
            <a:ext cx="5486125" cy="3221186"/>
          </a:xfrm>
        </p:spPr>
        <p:txBody>
          <a:bodyPr/>
          <a:lstStyle/>
          <a:p>
            <a:r>
              <a:rPr lang="de-DE"/>
              <a:t>Type Hierarchy as SVG</a:t>
            </a:r>
          </a:p>
          <a:p>
            <a:endParaRPr lang="de-DE" sz="1800"/>
          </a:p>
          <a:p>
            <a:r>
              <a:rPr lang="de-DE" sz="1800"/>
              <a:t>or optionally as text, always generated by command.</a:t>
            </a:r>
          </a:p>
          <a:p>
            <a:endParaRPr lang="de-DE" sz="1800"/>
          </a:p>
          <a:p>
            <a:r>
              <a:rPr lang="de-DE" sz="1800"/>
              <a:t>Future extension: Generate for subset of types.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CB08A2-35CD-5283-E32E-E02A2FE80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622" y="1036099"/>
            <a:ext cx="4407823" cy="51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8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2F0B99D-8D63-2744-2666-F3F0747CE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ESUG 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EF839D-E489-59AC-D156-B8A8267E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Richard Uttner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2F119-1F2D-D1C6-8357-8B1FD353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1B8F-350B-4E30-B1CB-1DDF1D9ED586}" type="slidenum">
              <a:rPr lang="de-DE" smtClean="0"/>
              <a:t>8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8EB4295-2D35-8745-88F6-69A948BE22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43707" y="902446"/>
            <a:ext cx="3378393" cy="5212168"/>
          </a:xfrm>
        </p:spPr>
        <p:txBody>
          <a:bodyPr/>
          <a:lstStyle/>
          <a:p>
            <a:r>
              <a:rPr lang="de-DE"/>
              <a:t>Cutout of Types SVG</a:t>
            </a:r>
          </a:p>
          <a:p>
            <a:endParaRPr lang="de-DE"/>
          </a:p>
          <a:p>
            <a:r>
              <a:rPr lang="de-DE" sz="1800"/>
              <a:t>Showing type names in German, internal keys as labels.</a:t>
            </a:r>
          </a:p>
          <a:p>
            <a:endParaRPr lang="de-DE" sz="1800"/>
          </a:p>
          <a:p>
            <a:r>
              <a:rPr lang="de-DE" sz="1800"/>
              <a:t>Type keys are needed for the remote call API.</a:t>
            </a:r>
          </a:p>
          <a:p>
            <a:endParaRPr lang="de-DE" sz="1800"/>
          </a:p>
          <a:p>
            <a:r>
              <a:rPr lang="de-DE" sz="1800"/>
              <a:t>Diagram (as well as text documentation) shows references in both directions.</a:t>
            </a:r>
          </a:p>
        </p:txBody>
      </p:sp>
      <p:pic>
        <p:nvPicPr>
          <p:cNvPr id="10" name="Grafik 9" descr="Ein Bild, das Text, Diagramm, parallel, Plan enthält.&#10;&#10;Automatisch generierte Beschreibung">
            <a:extLst>
              <a:ext uri="{FF2B5EF4-FFF2-40B4-BE49-F238E27FC236}">
                <a16:creationId xmlns:a16="http://schemas.microsoft.com/office/drawing/2014/main" id="{EBA9707C-F873-2678-FA95-9C924432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8" y="902446"/>
            <a:ext cx="7809933" cy="52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2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89187C-ED74-C4DE-F090-62D18978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ESUG 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ACEB86B-9BA9-9FD5-092B-A837577A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Richard Uttner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F221AA-73C0-03AD-C266-92334F07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1B8F-350B-4E30-B1CB-1DDF1D9ED586}" type="slidenum">
              <a:rPr lang="de-DE" smtClean="0"/>
              <a:t>9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09E34EE-BD68-4812-2D9E-4F35FB1458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56345" y="956282"/>
            <a:ext cx="4697455" cy="1612748"/>
          </a:xfrm>
        </p:spPr>
        <p:txBody>
          <a:bodyPr/>
          <a:lstStyle/>
          <a:p>
            <a:r>
              <a:rPr lang="de-DE"/>
              <a:t>Running commands</a:t>
            </a:r>
            <a:br>
              <a:rPr lang="de-DE"/>
            </a:br>
            <a:r>
              <a:rPr lang="de-DE"/>
              <a:t>via the remote API,</a:t>
            </a:r>
            <a:br>
              <a:rPr lang="de-DE"/>
            </a:br>
            <a:r>
              <a:rPr lang="de-DE"/>
              <a:t>calls executed in testing mode</a:t>
            </a:r>
          </a:p>
        </p:txBody>
      </p:sp>
      <p:pic>
        <p:nvPicPr>
          <p:cNvPr id="8" name="CreateFolderWithDocsT">
            <a:hlinkClick r:id="" action="ppaction://media"/>
            <a:extLst>
              <a:ext uri="{FF2B5EF4-FFF2-40B4-BE49-F238E27FC236}">
                <a16:creationId xmlns:a16="http://schemas.microsoft.com/office/drawing/2014/main" id="{6E5E5386-B007-0871-EFE8-7F07393CDD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8046" y="956281"/>
            <a:ext cx="4233106" cy="52944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D96DA38-EC20-D7B8-9355-54896F735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297" y="3315970"/>
            <a:ext cx="4845340" cy="25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Breitbild</PresentationFormat>
  <Paragraphs>111</Paragraphs>
  <Slides>12</Slides>
  <Notes>0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Myriad Pro</vt:lpstr>
      <vt:lpstr>Verdana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Richard Uttner</dc:creator>
  <cp:lastModifiedBy>Richard Uttner</cp:lastModifiedBy>
  <cp:revision>29</cp:revision>
  <dcterms:created xsi:type="dcterms:W3CDTF">2023-08-24T05:58:33Z</dcterms:created>
  <dcterms:modified xsi:type="dcterms:W3CDTF">2023-08-25T13:24:23Z</dcterms:modified>
</cp:coreProperties>
</file>