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56" r:id="rId7"/>
    <p:sldId id="262" r:id="rId8"/>
    <p:sldId id="263" r:id="rId9"/>
    <p:sldId id="264"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8620" autoAdjust="0"/>
  </p:normalViewPr>
  <p:slideViewPr>
    <p:cSldViewPr>
      <p:cViewPr>
        <p:scale>
          <a:sx n="75" d="100"/>
          <a:sy n="75" d="100"/>
        </p:scale>
        <p:origin x="-612" y="5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kumente%20und%20Einstellungen\Holger\Eigene%20Dateien\projekte\SharedMemory\profile-klendatu-0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de-DE"/>
  <c:chart>
    <c:title>
      <c:tx>
        <c:rich>
          <a:bodyPr/>
          <a:lstStyle/>
          <a:p>
            <a:pPr>
              <a:defRPr/>
            </a:pPr>
            <a:r>
              <a:rPr lang="en-US"/>
              <a:t>Shared mem write+read 10</a:t>
            </a:r>
            <a:r>
              <a:rPr lang="en-US" baseline="30000"/>
              <a:t>x</a:t>
            </a:r>
            <a:r>
              <a:rPr lang="en-US"/>
              <a:t> bytes</a:t>
            </a:r>
          </a:p>
        </c:rich>
      </c:tx>
      <c:layout/>
      <c:spPr>
        <a:noFill/>
        <a:ln w="25400">
          <a:noFill/>
        </a:ln>
      </c:spPr>
    </c:title>
    <c:plotArea>
      <c:layout>
        <c:manualLayout>
          <c:layoutTarget val="inner"/>
          <c:xMode val="edge"/>
          <c:yMode val="edge"/>
          <c:x val="0.11184234478298212"/>
          <c:y val="0.23154400355233401"/>
          <c:w val="0.6578961457822472"/>
          <c:h val="0.61409496594314661"/>
        </c:manualLayout>
      </c:layout>
      <c:barChart>
        <c:barDir val="col"/>
        <c:grouping val="clustered"/>
        <c:ser>
          <c:idx val="2"/>
          <c:order val="0"/>
          <c:tx>
            <c:v>write</c:v>
          </c:tx>
          <c:spPr>
            <a:ln w="28575">
              <a:noFill/>
            </a:ln>
          </c:spPr>
          <c:val>
            <c:numRef>
              <c:f>'profile-klendatu-08'!$F$3:$F$9</c:f>
              <c:numCache>
                <c:formatCode>0.00</c:formatCode>
                <c:ptCount val="7"/>
                <c:pt idx="0">
                  <c:v>0</c:v>
                </c:pt>
                <c:pt idx="1">
                  <c:v>0</c:v>
                </c:pt>
                <c:pt idx="2">
                  <c:v>0</c:v>
                </c:pt>
                <c:pt idx="3">
                  <c:v>0</c:v>
                </c:pt>
                <c:pt idx="4">
                  <c:v>0</c:v>
                </c:pt>
                <c:pt idx="5">
                  <c:v>0.90308998699194343</c:v>
                </c:pt>
                <c:pt idx="6">
                  <c:v>1.9030899869919438</c:v>
                </c:pt>
              </c:numCache>
            </c:numRef>
          </c:val>
        </c:ser>
        <c:ser>
          <c:idx val="1"/>
          <c:order val="1"/>
          <c:tx>
            <c:v>read</c:v>
          </c:tx>
          <c:spPr>
            <a:ln w="28575">
              <a:noFill/>
            </a:ln>
          </c:spPr>
          <c:val>
            <c:numRef>
              <c:f>'profile-klendatu-08'!$C$3:$C$9</c:f>
              <c:numCache>
                <c:formatCode>0.00</c:formatCode>
                <c:ptCount val="7"/>
                <c:pt idx="0">
                  <c:v>0</c:v>
                </c:pt>
                <c:pt idx="1">
                  <c:v>0</c:v>
                </c:pt>
                <c:pt idx="2">
                  <c:v>0</c:v>
                </c:pt>
                <c:pt idx="3">
                  <c:v>0</c:v>
                </c:pt>
                <c:pt idx="4">
                  <c:v>0.47712125471966249</c:v>
                </c:pt>
                <c:pt idx="5">
                  <c:v>1.7242758696007892</c:v>
                </c:pt>
                <c:pt idx="6">
                  <c:v>2.7067177823367596</c:v>
                </c:pt>
              </c:numCache>
            </c:numRef>
          </c:val>
        </c:ser>
        <c:ser>
          <c:idx val="0"/>
          <c:order val="2"/>
          <c:tx>
            <c:v>write+read</c:v>
          </c:tx>
          <c:spPr>
            <a:ln w="28575">
              <a:noFill/>
            </a:ln>
          </c:spPr>
          <c:cat>
            <c:numRef>
              <c:f>'profile-klendatu-08'!$I$3:$I$9</c:f>
              <c:numCache>
                <c:formatCode>General</c:formatCode>
                <c:ptCount val="7"/>
                <c:pt idx="0">
                  <c:v>0</c:v>
                </c:pt>
                <c:pt idx="1">
                  <c:v>1</c:v>
                </c:pt>
                <c:pt idx="2">
                  <c:v>2</c:v>
                </c:pt>
                <c:pt idx="3">
                  <c:v>3</c:v>
                </c:pt>
                <c:pt idx="4">
                  <c:v>4</c:v>
                </c:pt>
                <c:pt idx="5">
                  <c:v>5</c:v>
                </c:pt>
                <c:pt idx="6">
                  <c:v>6</c:v>
                </c:pt>
              </c:numCache>
            </c:numRef>
          </c:cat>
          <c:val>
            <c:numRef>
              <c:f>'profile-klendatu-08'!$J$3:$J$9</c:f>
              <c:numCache>
                <c:formatCode>0.00</c:formatCode>
                <c:ptCount val="7"/>
                <c:pt idx="0">
                  <c:v>0</c:v>
                </c:pt>
                <c:pt idx="1">
                  <c:v>0</c:v>
                </c:pt>
                <c:pt idx="2">
                  <c:v>0</c:v>
                </c:pt>
                <c:pt idx="3">
                  <c:v>0</c:v>
                </c:pt>
                <c:pt idx="4">
                  <c:v>0.47712125471966249</c:v>
                </c:pt>
                <c:pt idx="5">
                  <c:v>1.3617278360175928</c:v>
                </c:pt>
                <c:pt idx="6">
                  <c:v>2.5352941200427703</c:v>
                </c:pt>
              </c:numCache>
            </c:numRef>
          </c:val>
        </c:ser>
        <c:axId val="137245824"/>
        <c:axId val="137247744"/>
      </c:barChart>
      <c:catAx>
        <c:axId val="137245824"/>
        <c:scaling>
          <c:orientation val="minMax"/>
        </c:scaling>
        <c:axPos val="b"/>
        <c:title>
          <c:tx>
            <c:rich>
              <a:bodyPr/>
              <a:lstStyle/>
              <a:p>
                <a:pPr>
                  <a:defRPr/>
                </a:pPr>
                <a:r>
                  <a:rPr lang="en-US" sz="1000" b="1" i="0" u="none" strike="noStrike" baseline="0"/>
                  <a:t>10</a:t>
                </a:r>
                <a:r>
                  <a:rPr lang="en-US" sz="1000" b="1" i="0" u="none" strike="noStrike" baseline="30000"/>
                  <a:t>x</a:t>
                </a:r>
                <a:r>
                  <a:rPr lang="en-US" sz="1000" b="1" i="0" u="none" strike="noStrike" baseline="0"/>
                  <a:t>  bytes</a:t>
                </a:r>
                <a:endParaRPr lang="de-DE"/>
              </a:p>
            </c:rich>
          </c:tx>
          <c:layout>
            <c:manualLayout>
              <c:xMode val="edge"/>
              <c:yMode val="edge"/>
              <c:x val="0.8167039646359997"/>
              <c:y val="0.87375129995543044"/>
            </c:manualLayout>
          </c:layout>
        </c:title>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de-DE"/>
          </a:p>
        </c:txPr>
        <c:crossAx val="137247744"/>
        <c:crosses val="autoZero"/>
        <c:auto val="1"/>
        <c:lblAlgn val="ctr"/>
        <c:lblOffset val="100"/>
        <c:tickMarkSkip val="1"/>
      </c:catAx>
      <c:valAx>
        <c:axId val="137247744"/>
        <c:scaling>
          <c:orientation val="minMax"/>
        </c:scaling>
        <c:axPos val="l"/>
        <c:majorGridlines/>
        <c:title>
          <c:tx>
            <c:rich>
              <a:bodyPr rot="0" vert="horz"/>
              <a:lstStyle/>
              <a:p>
                <a:pPr>
                  <a:defRPr/>
                </a:pPr>
                <a:r>
                  <a:rPr lang="de-DE"/>
                  <a:t>log µs</a:t>
                </a:r>
              </a:p>
            </c:rich>
          </c:tx>
          <c:layout>
            <c:manualLayout>
              <c:xMode val="edge"/>
              <c:yMode val="edge"/>
              <c:x val="2.6315789473684216E-2"/>
              <c:y val="0.1287370210799122"/>
            </c:manualLayout>
          </c:layout>
        </c:title>
        <c:numFmt formatCode="0.00" sourceLinked="1"/>
        <c:tickLblPos val="nextTo"/>
        <c:crossAx val="137245824"/>
        <c:crosses val="autoZero"/>
        <c:crossBetween val="between"/>
      </c:valAx>
    </c:plotArea>
    <c:legend>
      <c:legendPos val="r"/>
      <c:layout>
        <c:manualLayout>
          <c:xMode val="edge"/>
          <c:yMode val="edge"/>
          <c:x val="0.80044020813187855"/>
          <c:y val="0.45302101388269878"/>
          <c:w val="0.18201800432840642"/>
          <c:h val="0.2416111193647964"/>
        </c:manualLayout>
      </c:layout>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61A1BF0-2FEE-4336-81F1-E6AD0467A406}" type="datetimeFigureOut">
              <a:rPr lang="de-DE"/>
              <a:pPr>
                <a:defRPr/>
              </a:pPr>
              <a:t>07.09.2013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84EF749-B284-46B6-805D-8FDECF1611E9}"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p:cNvSpPr>
            <a:spLocks noGrp="1" noRot="1" noChangeAspect="1"/>
          </p:cNvSpPr>
          <p:nvPr>
            <p:ph type="sldImg"/>
          </p:nvPr>
        </p:nvSpPr>
        <p:spPr bwMode="auto">
          <a:noFill/>
          <a:ln>
            <a:solidFill>
              <a:srgbClr val="000000"/>
            </a:solidFill>
            <a:miter lim="800000"/>
            <a:headEnd/>
            <a:tailEnd/>
          </a:ln>
        </p:spPr>
      </p:sp>
      <p:sp>
        <p:nvSpPr>
          <p:cNvPr id="1536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1536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6F2BD2-7390-49C8-8B8D-34B279C30BA0}" type="slidenum">
              <a:rPr lang="de-DE">
                <a:cs typeface="Arial" charset="0"/>
              </a:rPr>
              <a:pPr fontAlgn="base">
                <a:spcBef>
                  <a:spcPct val="0"/>
                </a:spcBef>
                <a:spcAft>
                  <a:spcPct val="0"/>
                </a:spcAft>
              </a:pPr>
              <a:t>1</a:t>
            </a:fld>
            <a:endParaRPr lang="de-DE">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p:cNvSpPr>
          <p:nvPr>
            <p:ph type="sldImg"/>
          </p:nvPr>
        </p:nvSpPr>
        <p:spPr bwMode="auto">
          <a:noFill/>
          <a:ln>
            <a:solidFill>
              <a:srgbClr val="000000"/>
            </a:solidFill>
            <a:miter lim="800000"/>
            <a:headEnd/>
            <a:tailEnd/>
          </a:ln>
        </p:spPr>
      </p:sp>
      <p:sp>
        <p:nvSpPr>
          <p:cNvPr id="27650" name="Notizenplatzhalt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Shared memory could be a solution, and it’s one of the </a:t>
            </a:r>
            <a:r>
              <a:rPr lang="en-US" b="1" dirty="0" smtClean="0"/>
              <a:t>objectives of this project </a:t>
            </a:r>
            <a:r>
              <a:rPr lang="en-US" dirty="0" smtClean="0"/>
              <a:t>to find out how much performance can increase.</a:t>
            </a:r>
          </a:p>
        </p:txBody>
      </p:sp>
      <p:sp>
        <p:nvSpPr>
          <p:cNvPr id="276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3E18AC-A177-4A2C-9B58-7C1903A7CEAF}" type="slidenum">
              <a:rPr lang="de-DE">
                <a:cs typeface="Arial" charset="0"/>
              </a:rPr>
              <a:pPr fontAlgn="base">
                <a:spcBef>
                  <a:spcPct val="0"/>
                </a:spcBef>
                <a:spcAft>
                  <a:spcPct val="0"/>
                </a:spcAft>
              </a:pPr>
              <a:t>10</a:t>
            </a:fld>
            <a:endParaRPr lang="de-DE">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484EF749-B284-46B6-805D-8FDECF1611E9}" type="slidenum">
              <a:rPr lang="de-DE" smtClean="0"/>
              <a:pPr>
                <a:defRPr/>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28600" indent="-228600">
              <a:buAutoNum type="arabicParenBoth"/>
            </a:pPr>
            <a:r>
              <a:rPr lang="en-US" sz="1200" kern="1200" dirty="0" smtClean="0">
                <a:solidFill>
                  <a:schemeClr val="tx1"/>
                </a:solidFill>
                <a:latin typeface="+mn-lt"/>
                <a:ea typeface="+mn-ea"/>
                <a:cs typeface="+mn-cs"/>
              </a:rPr>
              <a:t>connect multiple images running on different CPUs on the same host (1</a:t>
            </a:r>
            <a:r>
              <a:rPr lang="en-US" sz="1200" kern="1200" baseline="0" dirty="0" smtClean="0">
                <a:solidFill>
                  <a:schemeClr val="tx1"/>
                </a:solidFill>
                <a:latin typeface="+mn-lt"/>
                <a:ea typeface="+mn-ea"/>
                <a:cs typeface="+mn-cs"/>
              </a:rPr>
              <a:t> master, n drones)</a:t>
            </a:r>
            <a:r>
              <a:rPr lang="en-US" sz="1200" kern="1200" dirty="0" smtClean="0">
                <a:solidFill>
                  <a:schemeClr val="tx1"/>
                </a:solidFill>
                <a:latin typeface="+mn-lt"/>
                <a:ea typeface="+mn-ea"/>
                <a:cs typeface="+mn-cs"/>
              </a:rPr>
              <a:t>.</a:t>
            </a:r>
          </a:p>
          <a:p>
            <a:pPr marL="228600" indent="-228600">
              <a:buAutoNum type="arabicParenBoth"/>
            </a:pPr>
            <a:r>
              <a:rPr lang="en-US" sz="1200" kern="1200" dirty="0" smtClean="0">
                <a:solidFill>
                  <a:schemeClr val="tx1"/>
                </a:solidFill>
                <a:latin typeface="+mn-lt"/>
                <a:ea typeface="+mn-ea"/>
                <a:cs typeface="+mn-cs"/>
              </a:rPr>
              <a:t>basic assumption: drone images communicate with master only,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not with other drones.</a:t>
            </a:r>
          </a:p>
          <a:p>
            <a:pPr marL="228600" indent="-228600">
              <a:buAutoNum type="arabicParenBoth"/>
            </a:pPr>
            <a:r>
              <a:rPr lang="en-US" sz="1200" kern="1200" dirty="0" smtClean="0">
                <a:solidFill>
                  <a:schemeClr val="tx1"/>
                </a:solidFill>
                <a:latin typeface="+mn-lt"/>
                <a:ea typeface="+mn-ea"/>
                <a:cs typeface="+mn-cs"/>
              </a:rPr>
              <a:t>Data is exchanged via Shared Memory.</a:t>
            </a:r>
          </a:p>
          <a:p>
            <a:pPr marL="228600" indent="-228600">
              <a:buAutoNum type="arabicParenBoth"/>
            </a:pPr>
            <a:r>
              <a:rPr lang="en-US" sz="1200" kern="1200" dirty="0" smtClean="0">
                <a:solidFill>
                  <a:schemeClr val="tx1"/>
                </a:solidFill>
                <a:latin typeface="+mn-lt"/>
                <a:ea typeface="+mn-ea"/>
                <a:cs typeface="+mn-cs"/>
              </a:rPr>
              <a:t>Access control to ensure mutual exclusive access by </a:t>
            </a:r>
            <a:r>
              <a:rPr lang="en-US" sz="1200" kern="1200" dirty="0" err="1" smtClean="0">
                <a:solidFill>
                  <a:schemeClr val="tx1"/>
                </a:solidFill>
                <a:latin typeface="+mn-lt"/>
                <a:ea typeface="+mn-ea"/>
                <a:cs typeface="+mn-cs"/>
              </a:rPr>
              <a:t>RemoteSemphores</a:t>
            </a:r>
            <a:r>
              <a:rPr lang="en-US" sz="1200" kern="1200" dirty="0" smtClean="0">
                <a:solidFill>
                  <a:schemeClr val="tx1"/>
                </a:solidFill>
                <a:latin typeface="+mn-lt"/>
                <a:ea typeface="+mn-ea"/>
                <a:cs typeface="+mn-cs"/>
              </a:rPr>
              <a:t>.</a:t>
            </a:r>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484EF749-B284-46B6-805D-8FDECF1611E9}" type="slidenum">
              <a:rPr lang="de-DE" smtClean="0"/>
              <a:pPr>
                <a:defRPr/>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Concept</a:t>
            </a:r>
            <a:r>
              <a:rPr lang="en-US" sz="1200" kern="1200" dirty="0" smtClean="0">
                <a:solidFill>
                  <a:schemeClr val="tx1"/>
                </a:solidFill>
                <a:latin typeface="+mn-lt"/>
                <a:ea typeface="+mn-ea"/>
                <a:cs typeface="+mn-cs"/>
              </a:rPr>
              <a:t>: 1 </a:t>
            </a:r>
            <a:r>
              <a:rPr lang="en-US" sz="1200" kern="1200" dirty="0" err="1" smtClean="0">
                <a:solidFill>
                  <a:schemeClr val="tx1"/>
                </a:solidFill>
                <a:latin typeface="+mn-lt"/>
                <a:ea typeface="+mn-ea"/>
                <a:cs typeface="+mn-cs"/>
              </a:rPr>
              <a:t>RemoteSemaphore</a:t>
            </a:r>
            <a:r>
              <a:rPr lang="en-US" sz="1200" kern="1200" dirty="0" smtClean="0">
                <a:solidFill>
                  <a:schemeClr val="tx1"/>
                </a:solidFill>
                <a:latin typeface="+mn-lt"/>
                <a:ea typeface="+mn-ea"/>
                <a:cs typeface="+mn-cs"/>
              </a:rPr>
              <a:t> synchronizes 2 images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master creates the semaphore, other image is a client which keeps a mirror instance linked to the master.</a:t>
            </a:r>
          </a:p>
          <a:p>
            <a:r>
              <a:rPr lang="en-US" sz="1200" b="1" kern="1200" dirty="0" smtClean="0">
                <a:solidFill>
                  <a:schemeClr val="tx1"/>
                </a:solidFill>
                <a:latin typeface="+mn-lt"/>
                <a:ea typeface="+mn-ea"/>
                <a:cs typeface="+mn-cs"/>
              </a:rPr>
              <a:t>protocol</a:t>
            </a:r>
            <a:r>
              <a:rPr lang="en-US" sz="1200" kern="1200" dirty="0" smtClean="0">
                <a:solidFill>
                  <a:schemeClr val="tx1"/>
                </a:solidFill>
                <a:latin typeface="+mn-lt"/>
                <a:ea typeface="+mn-ea"/>
                <a:cs typeface="+mn-cs"/>
              </a:rPr>
              <a:t> keeps both instances of this linked pair in sync:</a:t>
            </a:r>
            <a:endParaRPr lang="de-DE"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signalLocal</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waitLocal</a:t>
            </a:r>
            <a:r>
              <a:rPr lang="en-US" sz="1200" kern="1200" dirty="0" smtClean="0">
                <a:solidFill>
                  <a:schemeClr val="tx1"/>
                </a:solidFill>
                <a:latin typeface="+mn-lt"/>
                <a:ea typeface="+mn-ea"/>
                <a:cs typeface="+mn-cs"/>
              </a:rPr>
              <a:t> simply signal or wait with a normal Semaphore.</a:t>
            </a:r>
            <a:endParaRPr lang="de-DE"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signalRemote</a:t>
            </a:r>
            <a:r>
              <a:rPr lang="en-US" sz="1200" kern="1200" dirty="0" smtClean="0">
                <a:solidFill>
                  <a:schemeClr val="tx1"/>
                </a:solidFill>
                <a:latin typeface="+mn-lt"/>
                <a:ea typeface="+mn-ea"/>
                <a:cs typeface="+mn-cs"/>
              </a:rPr>
              <a:t> sends a message to the remote pair which in turn does simple #</a:t>
            </a:r>
            <a:r>
              <a:rPr lang="en-US" sz="1200" kern="1200" dirty="0" err="1" smtClean="0">
                <a:solidFill>
                  <a:schemeClr val="tx1"/>
                </a:solidFill>
                <a:latin typeface="+mn-lt"/>
                <a:ea typeface="+mn-ea"/>
                <a:cs typeface="+mn-cs"/>
              </a:rPr>
              <a:t>signalLocal</a:t>
            </a:r>
            <a:r>
              <a:rPr lang="en-US" sz="1200" kern="1200" dirty="0" smtClean="0">
                <a:solidFill>
                  <a:schemeClr val="tx1"/>
                </a:solidFill>
                <a:latin typeface="+mn-lt"/>
                <a:ea typeface="+mn-ea"/>
                <a:cs typeface="+mn-cs"/>
              </a:rPr>
              <a:t>.</a:t>
            </a:r>
            <a:endParaRPr lang="de-DE"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waitRemote</a:t>
            </a:r>
            <a:r>
              <a:rPr lang="en-US" sz="1200" kern="1200" dirty="0" smtClean="0">
                <a:solidFill>
                  <a:schemeClr val="tx1"/>
                </a:solidFill>
                <a:latin typeface="+mn-lt"/>
                <a:ea typeface="+mn-ea"/>
                <a:cs typeface="+mn-cs"/>
              </a:rPr>
              <a:t> is a synchronous message send: First, a message is sent to the remote pair to request a blocking state, i.e. any excess signals are reset so that the next #</a:t>
            </a:r>
            <a:r>
              <a:rPr lang="en-US" sz="1200" kern="1200" dirty="0" err="1" smtClean="0">
                <a:solidFill>
                  <a:schemeClr val="tx1"/>
                </a:solidFill>
                <a:latin typeface="+mn-lt"/>
                <a:ea typeface="+mn-ea"/>
                <a:cs typeface="+mn-cs"/>
              </a:rPr>
              <a:t>waitLocal</a:t>
            </a:r>
            <a:r>
              <a:rPr lang="en-US" sz="1200" kern="1200" dirty="0" smtClean="0">
                <a:solidFill>
                  <a:schemeClr val="tx1"/>
                </a:solidFill>
                <a:latin typeface="+mn-lt"/>
                <a:ea typeface="+mn-ea"/>
                <a:cs typeface="+mn-cs"/>
              </a:rPr>
              <a:t> in the remote image meets a blocked semaphore. The remote image processes the message and sends a result message which tells whether the required state could be achieved. If so, the requesting image can continue, otherwise we have an exception that needs to be handled, e.g. by repeating the request.</a:t>
            </a:r>
            <a:endParaRPr lang="de-DE"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#signal</a:t>
            </a:r>
            <a:r>
              <a:rPr lang="en-US" sz="1200" kern="1200" dirty="0" smtClean="0">
                <a:solidFill>
                  <a:schemeClr val="tx1"/>
                </a:solidFill>
                <a:latin typeface="+mn-lt"/>
                <a:ea typeface="+mn-ea"/>
                <a:cs typeface="+mn-cs"/>
              </a:rPr>
              <a:t> triggers the two actions #</a:t>
            </a:r>
            <a:r>
              <a:rPr lang="en-US" sz="1200" kern="1200" dirty="0" err="1" smtClean="0">
                <a:solidFill>
                  <a:schemeClr val="tx1"/>
                </a:solidFill>
                <a:latin typeface="+mn-lt"/>
                <a:ea typeface="+mn-ea"/>
                <a:cs typeface="+mn-cs"/>
              </a:rPr>
              <a:t>signalRemote</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signalLocal</a:t>
            </a:r>
            <a:r>
              <a:rPr lang="en-US" sz="1200" kern="1200" dirty="0" smtClean="0">
                <a:solidFill>
                  <a:schemeClr val="tx1"/>
                </a:solidFill>
                <a:latin typeface="+mn-lt"/>
                <a:ea typeface="+mn-ea"/>
                <a:cs typeface="+mn-cs"/>
              </a:rPr>
              <a:t>.</a:t>
            </a:r>
            <a:endParaRPr lang="de-DE"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#wait</a:t>
            </a:r>
            <a:r>
              <a:rPr lang="en-US" sz="1200" kern="1200" dirty="0" smtClean="0">
                <a:solidFill>
                  <a:schemeClr val="tx1"/>
                </a:solidFill>
                <a:latin typeface="+mn-lt"/>
                <a:ea typeface="+mn-ea"/>
                <a:cs typeface="+mn-cs"/>
              </a:rPr>
              <a:t> invokes #</a:t>
            </a:r>
            <a:r>
              <a:rPr lang="en-US" sz="1200" kern="1200" dirty="0" err="1" smtClean="0">
                <a:solidFill>
                  <a:schemeClr val="tx1"/>
                </a:solidFill>
                <a:latin typeface="+mn-lt"/>
                <a:ea typeface="+mn-ea"/>
                <a:cs typeface="+mn-cs"/>
              </a:rPr>
              <a:t>waitRemote</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waitLocal</a:t>
            </a:r>
            <a:r>
              <a:rPr lang="en-US" sz="1200" kern="1200" dirty="0" smtClean="0">
                <a:solidFill>
                  <a:schemeClr val="tx1"/>
                </a:solidFill>
                <a:latin typeface="+mn-lt"/>
                <a:ea typeface="+mn-ea"/>
                <a:cs typeface="+mn-cs"/>
              </a:rPr>
              <a:t>.</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484EF749-B284-46B6-805D-8FDECF1611E9}" type="slidenum">
              <a:rPr lang="de-DE" smtClean="0"/>
              <a:pPr>
                <a:defRPr/>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484EF749-B284-46B6-805D-8FDECF1611E9}" type="slidenum">
              <a:rPr lang="de-DE" smtClean="0"/>
              <a:pPr>
                <a:defRPr/>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Install Shared Memory</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Start Polycephaly drone image. We need only one for profiling data exchange.</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Start Drone Client: Let the drone start a client which uses the master’s </a:t>
            </a:r>
            <a:r>
              <a:rPr lang="en-US" sz="1200" kern="1200" dirty="0" err="1" smtClean="0">
                <a:solidFill>
                  <a:schemeClr val="tx1"/>
                </a:solidFill>
                <a:latin typeface="+mn-lt"/>
                <a:ea typeface="+mn-ea"/>
                <a:cs typeface="+mn-cs"/>
              </a:rPr>
              <a:t>SharedMemory</a:t>
            </a:r>
            <a:r>
              <a:rPr lang="en-US" sz="1200" kern="1200" dirty="0" smtClean="0">
                <a:solidFill>
                  <a:schemeClr val="tx1"/>
                </a:solidFill>
                <a:latin typeface="+mn-lt"/>
                <a:ea typeface="+mn-ea"/>
                <a:cs typeface="+mn-cs"/>
              </a:rPr>
              <a:t>.</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Start Drone Command Service: Let the drone start a service to accept and process commands sent via </a:t>
            </a:r>
            <a:r>
              <a:rPr lang="en-US" sz="1200" kern="1200" dirty="0" err="1" smtClean="0">
                <a:solidFill>
                  <a:schemeClr val="tx1"/>
                </a:solidFill>
                <a:latin typeface="+mn-lt"/>
                <a:ea typeface="+mn-ea"/>
                <a:cs typeface="+mn-cs"/>
              </a:rPr>
              <a:t>SharedMemory</a:t>
            </a:r>
            <a:r>
              <a:rPr lang="en-US" sz="1200" kern="1200" dirty="0" smtClean="0">
                <a:solidFill>
                  <a:schemeClr val="tx1"/>
                </a:solidFill>
                <a:latin typeface="+mn-lt"/>
                <a:ea typeface="+mn-ea"/>
                <a:cs typeface="+mn-cs"/>
              </a:rPr>
              <a:t>.</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Run Polycephaly and Shared Memory use cases and collect profiles.</a:t>
            </a:r>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484EF749-B284-46B6-805D-8FDECF1611E9}" type="slidenum">
              <a:rPr lang="de-DE" smtClean="0"/>
              <a:pPr>
                <a:defRPr/>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For comparing performance of Shared Memory we have measured a couple of basic transmission tasks. The </a:t>
            </a:r>
            <a:r>
              <a:rPr lang="en-US" sz="1200" b="1" kern="1200" dirty="0" smtClean="0">
                <a:solidFill>
                  <a:schemeClr val="tx1"/>
                </a:solidFill>
                <a:latin typeface="+mn-lt"/>
                <a:ea typeface="+mn-ea"/>
                <a:cs typeface="+mn-cs"/>
              </a:rPr>
              <a:t>focus</a:t>
            </a:r>
            <a:r>
              <a:rPr lang="en-US" sz="1200" kern="1200" dirty="0" smtClean="0">
                <a:solidFill>
                  <a:schemeClr val="tx1"/>
                </a:solidFill>
                <a:latin typeface="+mn-lt"/>
                <a:ea typeface="+mn-ea"/>
                <a:cs typeface="+mn-cs"/>
              </a:rPr>
              <a:t> is on transferring bytes or Arrays of Integer. “Real” applications might need to interchange more complex data, but with proper encoding this can always be reduced to simple byte transfer.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Measurements were always taken as average of a series of 10 repetitions. Time values are expressed in microseconds (µs).</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484EF749-B284-46B6-805D-8FDECF1611E9}" type="slidenum">
              <a:rPr lang="de-DE" smtClean="0"/>
              <a:pPr>
                <a:defRPr/>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SharedMemory</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unprotected</a:t>
            </a:r>
            <a:r>
              <a:rPr lang="en-US" sz="1200" kern="1200" dirty="0" smtClean="0">
                <a:solidFill>
                  <a:schemeClr val="tx1"/>
                </a:solidFill>
                <a:latin typeface="+mn-lt"/>
                <a:ea typeface="+mn-ea"/>
                <a:cs typeface="+mn-cs"/>
              </a:rPr>
              <a:t> read / write / </a:t>
            </a:r>
            <a:r>
              <a:rPr lang="en-US" sz="1200" kern="1200" dirty="0" err="1" smtClean="0">
                <a:solidFill>
                  <a:schemeClr val="tx1"/>
                </a:solidFill>
                <a:latin typeface="+mn-lt"/>
                <a:ea typeface="+mn-ea"/>
                <a:cs typeface="+mn-cs"/>
              </a:rPr>
              <a:t>write+read</a:t>
            </a:r>
            <a:endParaRPr lang="de-DE" dirty="0"/>
          </a:p>
        </p:txBody>
      </p:sp>
      <p:sp>
        <p:nvSpPr>
          <p:cNvPr id="4" name="Foliennummernplatzhalter 3"/>
          <p:cNvSpPr>
            <a:spLocks noGrp="1"/>
          </p:cNvSpPr>
          <p:nvPr>
            <p:ph type="sldNum" sz="quarter" idx="10"/>
          </p:nvPr>
        </p:nvSpPr>
        <p:spPr/>
        <p:txBody>
          <a:bodyPr/>
          <a:lstStyle/>
          <a:p>
            <a:pPr>
              <a:defRPr/>
            </a:pPr>
            <a:fld id="{484EF749-B284-46B6-805D-8FDECF1611E9}" type="slidenum">
              <a:rPr lang="de-DE" smtClean="0"/>
              <a:pPr>
                <a:defRPr/>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484EF749-B284-46B6-805D-8FDECF1611E9}" type="slidenum">
              <a:rPr lang="de-DE" smtClean="0"/>
              <a:pPr>
                <a:defRPr/>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mutex</a:t>
            </a:r>
            <a:r>
              <a:rPr lang="en-US" sz="1200" kern="1200" dirty="0" smtClean="0">
                <a:solidFill>
                  <a:schemeClr val="tx1"/>
                </a:solidFill>
                <a:latin typeface="+mn-lt"/>
                <a:ea typeface="+mn-ea"/>
                <a:cs typeface="+mn-cs"/>
              </a:rPr>
              <a:t> roundtrip“ covers</a:t>
            </a:r>
          </a:p>
          <a:p>
            <a:pPr>
              <a:buFontTx/>
              <a:buChar char="-"/>
            </a:pPr>
            <a:r>
              <a:rPr lang="en-US" sz="1200" kern="1200" dirty="0" smtClean="0">
                <a:solidFill>
                  <a:schemeClr val="tx1"/>
                </a:solidFill>
                <a:latin typeface="+mn-lt"/>
                <a:ea typeface="+mn-ea"/>
                <a:cs typeface="+mn-cs"/>
              </a:rPr>
              <a:t>sending the #</a:t>
            </a:r>
            <a:r>
              <a:rPr lang="en-US" sz="1200" kern="1200" dirty="0" err="1" smtClean="0">
                <a:solidFill>
                  <a:schemeClr val="tx1"/>
                </a:solidFill>
                <a:latin typeface="+mn-lt"/>
                <a:ea typeface="+mn-ea"/>
                <a:cs typeface="+mn-cs"/>
              </a:rPr>
              <a:t>waitRemote</a:t>
            </a:r>
            <a:r>
              <a:rPr lang="en-US" sz="1200" kern="1200" dirty="0" smtClean="0">
                <a:solidFill>
                  <a:schemeClr val="tx1"/>
                </a:solidFill>
                <a:latin typeface="+mn-lt"/>
                <a:ea typeface="+mn-ea"/>
                <a:cs typeface="+mn-cs"/>
              </a:rPr>
              <a:t> message</a:t>
            </a:r>
          </a:p>
          <a:p>
            <a:pPr>
              <a:buFontTx/>
              <a:buChar char="-"/>
            </a:pPr>
            <a:r>
              <a:rPr lang="en-US" sz="1200" kern="1200" dirty="0" smtClean="0">
                <a:solidFill>
                  <a:schemeClr val="tx1"/>
                </a:solidFill>
                <a:latin typeface="+mn-lt"/>
                <a:ea typeface="+mn-ea"/>
                <a:cs typeface="+mn-cs"/>
              </a:rPr>
              <a:t>time to process the message on the remote side </a:t>
            </a:r>
          </a:p>
          <a:p>
            <a:pPr>
              <a:buFontTx/>
              <a:buChar char="-"/>
            </a:pPr>
            <a:r>
              <a:rPr lang="en-US" sz="1200" kern="1200" dirty="0" smtClean="0">
                <a:solidFill>
                  <a:schemeClr val="tx1"/>
                </a:solidFill>
                <a:latin typeface="+mn-lt"/>
                <a:ea typeface="+mn-ea"/>
                <a:cs typeface="+mn-cs"/>
              </a:rPr>
              <a:t>sending the (synchronous) answer message from the remote side</a:t>
            </a:r>
          </a:p>
          <a:p>
            <a:pPr>
              <a:buFontTx/>
              <a:buChar cha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latin typeface="+mn-lt"/>
                <a:ea typeface="+mn-ea"/>
                <a:cs typeface="+mn-cs"/>
              </a:rPr>
              <a:t>sending OS messages is nearly </a:t>
            </a:r>
            <a:r>
              <a:rPr lang="en-US" sz="1200" b="1" kern="1200" dirty="0" smtClean="0">
                <a:solidFill>
                  <a:schemeClr val="tx1"/>
                </a:solidFill>
                <a:latin typeface="+mn-lt"/>
                <a:ea typeface="+mn-ea"/>
                <a:cs typeface="+mn-cs"/>
              </a:rPr>
              <a:t>4 times faster</a:t>
            </a:r>
            <a:r>
              <a:rPr lang="en-US" sz="1200" kern="1200" dirty="0" smtClean="0">
                <a:solidFill>
                  <a:schemeClr val="tx1"/>
                </a:solidFill>
                <a:latin typeface="+mn-lt"/>
                <a:ea typeface="+mn-ea"/>
                <a:cs typeface="+mn-cs"/>
              </a:rPr>
              <a:t> than using UDP</a:t>
            </a:r>
            <a:endParaRPr lang="de-DE"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484EF749-B284-46B6-805D-8FDECF1611E9}" type="slidenum">
              <a:rPr lang="de-DE" smtClean="0"/>
              <a:pPr>
                <a:defRPr/>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p:cNvSpPr>
          <p:nvPr>
            <p:ph type="sldImg"/>
          </p:nvPr>
        </p:nvSpPr>
        <p:spPr bwMode="auto">
          <a:noFill/>
          <a:ln>
            <a:solidFill>
              <a:srgbClr val="000000"/>
            </a:solidFill>
            <a:miter lim="800000"/>
            <a:headEnd/>
            <a:tailEnd/>
          </a:ln>
        </p:spPr>
      </p:sp>
      <p:sp>
        <p:nvSpPr>
          <p:cNvPr id="1741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1741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89F871-304D-4DE1-9856-2DF76731A36A}" type="slidenum">
              <a:rPr lang="de-DE">
                <a:cs typeface="Arial" charset="0"/>
              </a:rPr>
              <a:pPr fontAlgn="base">
                <a:spcBef>
                  <a:spcPct val="0"/>
                </a:spcBef>
                <a:spcAft>
                  <a:spcPct val="0"/>
                </a:spcAft>
              </a:pPr>
              <a:t>2</a:t>
            </a:fld>
            <a:endParaRPr lang="de-DE">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484EF749-B284-46B6-805D-8FDECF1611E9}" type="slidenum">
              <a:rPr lang="de-DE" smtClean="0"/>
              <a:pPr>
                <a:defRPr/>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Polycephaly requests, </a:t>
            </a:r>
            <a:r>
              <a:rPr lang="en-US" sz="1200" b="1" kern="1200" dirty="0" err="1" smtClean="0">
                <a:solidFill>
                  <a:schemeClr val="tx1"/>
                </a:solidFill>
                <a:latin typeface="+mn-lt"/>
                <a:ea typeface="+mn-ea"/>
                <a:cs typeface="+mn-cs"/>
              </a:rPr>
              <a:t>write+read</a:t>
            </a:r>
            <a:r>
              <a:rPr lang="en-US" sz="1200" b="1" kern="1200" dirty="0" smtClean="0">
                <a:solidFill>
                  <a:schemeClr val="tx1"/>
                </a:solidFill>
                <a:latin typeface="+mn-lt"/>
                <a:ea typeface="+mn-ea"/>
                <a:cs typeface="+mn-cs"/>
              </a:rPr>
              <a:t> result via protected shared memory</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Using shared memory for exchanging results can slow things down! Obviously, the overhead for synchronization with remote semaphores is too much when transmitting tiny packets. Better performance can be seen with packets of size larger than 100 </a:t>
            </a:r>
            <a:r>
              <a:rPr lang="en-US" sz="1200" kern="1200" dirty="0" err="1" smtClean="0">
                <a:solidFill>
                  <a:schemeClr val="tx1"/>
                </a:solidFill>
                <a:latin typeface="+mn-lt"/>
                <a:ea typeface="+mn-ea"/>
                <a:cs typeface="+mn-cs"/>
              </a:rPr>
              <a:t>kB</a:t>
            </a:r>
            <a:r>
              <a:rPr lang="en-US" sz="1200" kern="1200" dirty="0" smtClean="0">
                <a:solidFill>
                  <a:schemeClr val="tx1"/>
                </a:solidFill>
                <a:latin typeface="+mn-lt"/>
                <a:ea typeface="+mn-ea"/>
                <a:cs typeface="+mn-cs"/>
              </a:rPr>
              <a:t> or Array of size 10,000. </a:t>
            </a:r>
            <a:r>
              <a:rPr lang="en-US" sz="1200" b="1" kern="1200" dirty="0" smtClean="0">
                <a:solidFill>
                  <a:schemeClr val="tx1"/>
                </a:solidFill>
                <a:latin typeface="+mn-lt"/>
                <a:ea typeface="+mn-ea"/>
                <a:cs typeface="+mn-cs"/>
              </a:rPr>
              <a:t>Performance gains of 90% are possible </a:t>
            </a:r>
            <a:r>
              <a:rPr lang="en-US" sz="1200" kern="1200" dirty="0" smtClean="0">
                <a:solidFill>
                  <a:schemeClr val="tx1"/>
                </a:solidFill>
                <a:latin typeface="+mn-lt"/>
                <a:ea typeface="+mn-ea"/>
                <a:cs typeface="+mn-cs"/>
              </a:rPr>
              <a:t>with large packets.</a:t>
            </a:r>
            <a:endParaRPr lang="de-DE" dirty="0"/>
          </a:p>
        </p:txBody>
      </p:sp>
      <p:sp>
        <p:nvSpPr>
          <p:cNvPr id="4" name="Foliennummernplatzhalter 3"/>
          <p:cNvSpPr>
            <a:spLocks noGrp="1"/>
          </p:cNvSpPr>
          <p:nvPr>
            <p:ph type="sldNum" sz="quarter" idx="10"/>
          </p:nvPr>
        </p:nvSpPr>
        <p:spPr/>
        <p:txBody>
          <a:bodyPr/>
          <a:lstStyle/>
          <a:p>
            <a:pPr>
              <a:defRPr/>
            </a:pPr>
            <a:fld id="{484EF749-B284-46B6-805D-8FDECF1611E9}" type="slidenum">
              <a:rPr lang="de-DE" smtClean="0"/>
              <a:pPr>
                <a:defRPr/>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picture changes drastically when using fast shared memory communication also for the request, rather than sending the request via Polycephaly.</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Outline: </a:t>
            </a:r>
          </a:p>
          <a:p>
            <a:pPr>
              <a:buFontTx/>
              <a:buChar char="-"/>
            </a:pPr>
            <a:r>
              <a:rPr lang="en-US" sz="1200" kern="1200" dirty="0" smtClean="0">
                <a:solidFill>
                  <a:schemeClr val="tx1"/>
                </a:solidFill>
                <a:latin typeface="+mn-lt"/>
                <a:ea typeface="+mn-ea"/>
                <a:cs typeface="+mn-cs"/>
              </a:rPr>
              <a:t>drone connects to the master image and listens for commands communicated via shared memory. The connection is synchronized with a remote semaphore.</a:t>
            </a:r>
          </a:p>
          <a:p>
            <a:pPr>
              <a:buFontTx/>
              <a:buChar char="-"/>
            </a:pPr>
            <a:r>
              <a:rPr lang="en-US" sz="1200" kern="1200" dirty="0" smtClean="0">
                <a:solidFill>
                  <a:schemeClr val="tx1"/>
                </a:solidFill>
                <a:latin typeface="+mn-lt"/>
                <a:ea typeface="+mn-ea"/>
                <a:cs typeface="+mn-cs"/>
              </a:rPr>
              <a:t>master sends command and waits for the semaphore to signal. </a:t>
            </a:r>
          </a:p>
          <a:p>
            <a:pPr>
              <a:buFontTx/>
              <a:buChar char="-"/>
            </a:pPr>
            <a:r>
              <a:rPr lang="en-US" sz="1200" kern="1200" dirty="0" smtClean="0">
                <a:solidFill>
                  <a:schemeClr val="tx1"/>
                </a:solidFill>
                <a:latin typeface="+mn-lt"/>
                <a:ea typeface="+mn-ea"/>
                <a:cs typeface="+mn-cs"/>
              </a:rPr>
              <a:t>drone reads the command from shared memory, </a:t>
            </a:r>
          </a:p>
          <a:p>
            <a:pPr>
              <a:buFontTx/>
              <a:buChar char="-"/>
            </a:pPr>
            <a:r>
              <a:rPr lang="en-US" sz="1200" kern="1200" dirty="0" smtClean="0">
                <a:solidFill>
                  <a:schemeClr val="tx1"/>
                </a:solidFill>
                <a:latin typeface="+mn-lt"/>
                <a:ea typeface="+mn-ea"/>
                <a:cs typeface="+mn-cs"/>
              </a:rPr>
              <a:t>evaluates the request, </a:t>
            </a:r>
          </a:p>
          <a:p>
            <a:pPr>
              <a:buFontTx/>
              <a:buChar char="-"/>
            </a:pPr>
            <a:r>
              <a:rPr lang="en-US" sz="1200" kern="1200" dirty="0" smtClean="0">
                <a:solidFill>
                  <a:schemeClr val="tx1"/>
                </a:solidFill>
                <a:latin typeface="+mn-lt"/>
                <a:ea typeface="+mn-ea"/>
                <a:cs typeface="+mn-cs"/>
              </a:rPr>
              <a:t>writes the result into shared memory</a:t>
            </a:r>
          </a:p>
          <a:p>
            <a:pPr>
              <a:buFontTx/>
              <a:buChar char="-"/>
            </a:pPr>
            <a:r>
              <a:rPr lang="en-US" sz="1200" kern="1200" dirty="0" smtClean="0">
                <a:solidFill>
                  <a:schemeClr val="tx1"/>
                </a:solidFill>
                <a:latin typeface="+mn-lt"/>
                <a:ea typeface="+mn-ea"/>
                <a:cs typeface="+mn-cs"/>
              </a:rPr>
              <a:t>signals the remote semaphore</a:t>
            </a:r>
          </a:p>
          <a:p>
            <a:pPr>
              <a:buFontTx/>
              <a:buChar char="-"/>
            </a:pPr>
            <a:r>
              <a:rPr lang="en-US" sz="1200" kern="1200" dirty="0" smtClean="0">
                <a:solidFill>
                  <a:schemeClr val="tx1"/>
                </a:solidFill>
                <a:latin typeface="+mn-lt"/>
                <a:ea typeface="+mn-ea"/>
                <a:cs typeface="+mn-cs"/>
              </a:rPr>
              <a:t>master can continue and reads the result from shared memory.</a:t>
            </a:r>
          </a:p>
          <a:p>
            <a:pPr>
              <a:buFontTx/>
              <a:buNone/>
            </a:pPr>
            <a:endParaRPr lang="en-US" sz="1200" kern="1200" dirty="0" smtClean="0">
              <a:solidFill>
                <a:schemeClr val="tx1"/>
              </a:solidFill>
              <a:latin typeface="+mn-lt"/>
              <a:ea typeface="+mn-ea"/>
              <a:cs typeface="+mn-cs"/>
            </a:endParaRPr>
          </a:p>
          <a:p>
            <a:pPr>
              <a:buFontTx/>
              <a:buNone/>
            </a:pPr>
            <a:r>
              <a:rPr lang="en-US" sz="1200" kern="1200" dirty="0" smtClean="0">
                <a:solidFill>
                  <a:schemeClr val="tx1"/>
                </a:solidFill>
                <a:latin typeface="+mn-lt"/>
                <a:ea typeface="+mn-ea"/>
                <a:cs typeface="+mn-cs"/>
              </a:rPr>
              <a:t>This gives us </a:t>
            </a:r>
            <a:r>
              <a:rPr lang="en-US" sz="1200" b="1" kern="1200" dirty="0" smtClean="0">
                <a:solidFill>
                  <a:schemeClr val="tx1"/>
                </a:solidFill>
                <a:latin typeface="+mn-lt"/>
                <a:ea typeface="+mn-ea"/>
                <a:cs typeface="+mn-cs"/>
              </a:rPr>
              <a:t>very</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fast</a:t>
            </a:r>
            <a:r>
              <a:rPr lang="en-US" sz="1200" kern="1200" dirty="0" smtClean="0">
                <a:solidFill>
                  <a:schemeClr val="tx1"/>
                </a:solidFill>
                <a:latin typeface="+mn-lt"/>
                <a:ea typeface="+mn-ea"/>
                <a:cs typeface="+mn-cs"/>
              </a:rPr>
              <a:t> results:</a:t>
            </a:r>
            <a:endParaRPr lang="de-DE" dirty="0"/>
          </a:p>
        </p:txBody>
      </p:sp>
      <p:sp>
        <p:nvSpPr>
          <p:cNvPr id="4" name="Foliennummernplatzhalter 3"/>
          <p:cNvSpPr>
            <a:spLocks noGrp="1"/>
          </p:cNvSpPr>
          <p:nvPr>
            <p:ph type="sldNum" sz="quarter" idx="10"/>
          </p:nvPr>
        </p:nvSpPr>
        <p:spPr/>
        <p:txBody>
          <a:bodyPr/>
          <a:lstStyle/>
          <a:p>
            <a:pPr>
              <a:defRPr/>
            </a:pPr>
            <a:fld id="{484EF749-B284-46B6-805D-8FDECF1611E9}" type="slidenum">
              <a:rPr lang="de-DE" smtClean="0"/>
              <a:pPr>
                <a:defRPr/>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factor compares shared memory performance with the measured values obtained for basic Polycephaly requests shown in Table 7: Polycephaly requests. These figures suggest a </a:t>
            </a:r>
            <a:r>
              <a:rPr lang="en-US" sz="1200" b="1" kern="1200" dirty="0" smtClean="0">
                <a:solidFill>
                  <a:schemeClr val="tx1"/>
                </a:solidFill>
                <a:latin typeface="+mn-lt"/>
                <a:ea typeface="+mn-ea"/>
                <a:cs typeface="+mn-cs"/>
              </a:rPr>
              <a:t>maximum reduction by 97%</a:t>
            </a:r>
            <a:r>
              <a:rPr lang="en-US" sz="1200" kern="1200" dirty="0" smtClean="0">
                <a:solidFill>
                  <a:schemeClr val="tx1"/>
                </a:solidFill>
                <a:latin typeface="+mn-lt"/>
                <a:ea typeface="+mn-ea"/>
                <a:cs typeface="+mn-cs"/>
              </a:rPr>
              <a:t>.</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484EF749-B284-46B6-805D-8FDECF1611E9}" type="slidenum">
              <a:rPr lang="de-DE" smtClean="0"/>
              <a:pPr>
                <a:defRPr/>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Perfect</a:t>
            </a:r>
            <a:r>
              <a:rPr lang="de-DE" dirty="0" smtClean="0"/>
              <a:t> </a:t>
            </a:r>
            <a:r>
              <a:rPr lang="de-DE" dirty="0" err="1" smtClean="0"/>
              <a:t>example</a:t>
            </a:r>
            <a:r>
              <a:rPr lang="de-DE" dirty="0" smtClean="0"/>
              <a:t> </a:t>
            </a:r>
            <a:r>
              <a:rPr lang="de-DE" dirty="0" err="1" smtClean="0"/>
              <a:t>for</a:t>
            </a:r>
            <a:r>
              <a:rPr lang="de-DE" dirty="0" smtClean="0"/>
              <a:t> </a:t>
            </a:r>
            <a:r>
              <a:rPr lang="de-DE" dirty="0" err="1" smtClean="0"/>
              <a:t>Polycephaly</a:t>
            </a:r>
            <a:r>
              <a:rPr lang="de-DE" dirty="0" smtClean="0"/>
              <a:t>:</a:t>
            </a:r>
            <a:r>
              <a:rPr lang="de-DE" baseline="0" dirty="0" smtClean="0"/>
              <a:t> </a:t>
            </a:r>
            <a:r>
              <a:rPr lang="en-US" sz="1200" kern="1200" dirty="0" smtClean="0">
                <a:solidFill>
                  <a:schemeClr val="tx1"/>
                </a:solidFill>
                <a:latin typeface="+mn-lt"/>
                <a:ea typeface="+mn-ea"/>
                <a:cs typeface="+mn-cs"/>
              </a:rPr>
              <a:t>Much calculation, full stress for engaged CPUs and minimal overhead for small result communication.</a:t>
            </a:r>
            <a:endParaRPr lang="de-DE" dirty="0" smtClean="0"/>
          </a:p>
          <a:p>
            <a:r>
              <a:rPr lang="de-DE" dirty="0" smtClean="0"/>
              <a:t>Counter </a:t>
            </a:r>
            <a:r>
              <a:rPr lang="de-DE" dirty="0" err="1" smtClean="0"/>
              <a:t>example</a:t>
            </a:r>
            <a:r>
              <a:rPr lang="de-DE" dirty="0" smtClean="0"/>
              <a:t> </a:t>
            </a:r>
            <a:r>
              <a:rPr lang="de-DE" dirty="0" err="1" smtClean="0"/>
              <a:t>for</a:t>
            </a:r>
            <a:r>
              <a:rPr lang="de-DE" dirty="0" smtClean="0"/>
              <a:t> </a:t>
            </a:r>
            <a:r>
              <a:rPr lang="de-DE" dirty="0" err="1" smtClean="0"/>
              <a:t>Shared</a:t>
            </a:r>
            <a:r>
              <a:rPr lang="de-DE" dirty="0" smtClean="0"/>
              <a:t> Memory: not </a:t>
            </a:r>
            <a:r>
              <a:rPr lang="de-DE" dirty="0" err="1" smtClean="0"/>
              <a:t>much</a:t>
            </a:r>
            <a:r>
              <a:rPr lang="de-DE" dirty="0" smtClean="0"/>
              <a:t> </a:t>
            </a:r>
            <a:r>
              <a:rPr lang="de-DE" dirty="0" err="1" smtClean="0"/>
              <a:t>data</a:t>
            </a:r>
            <a:r>
              <a:rPr lang="de-DE" dirty="0" smtClean="0"/>
              <a:t> </a:t>
            </a:r>
            <a:r>
              <a:rPr lang="de-DE" dirty="0" err="1" smtClean="0"/>
              <a:t>to</a:t>
            </a:r>
            <a:r>
              <a:rPr lang="de-DE" dirty="0" smtClean="0"/>
              <a:t> </a:t>
            </a:r>
            <a:r>
              <a:rPr lang="de-DE" dirty="0" err="1" smtClean="0"/>
              <a:t>exchange</a:t>
            </a:r>
            <a:endParaRPr lang="de-DE" dirty="0"/>
          </a:p>
        </p:txBody>
      </p:sp>
      <p:sp>
        <p:nvSpPr>
          <p:cNvPr id="4" name="Foliennummernplatzhalter 3"/>
          <p:cNvSpPr>
            <a:spLocks noGrp="1"/>
          </p:cNvSpPr>
          <p:nvPr>
            <p:ph type="sldNum" sz="quarter" idx="10"/>
          </p:nvPr>
        </p:nvSpPr>
        <p:spPr/>
        <p:txBody>
          <a:bodyPr/>
          <a:lstStyle/>
          <a:p>
            <a:pPr>
              <a:defRPr/>
            </a:pPr>
            <a:fld id="{484EF749-B284-46B6-805D-8FDECF1611E9}" type="slidenum">
              <a:rPr lang="de-DE" smtClean="0"/>
              <a:pPr>
                <a:defRPr/>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study is focused on transmission of simple data (bytes, strings, arrays with simple data). Another use case could be keeping shared objects in shared memory. These objects should also be simple. With the nature of Smalltalk implementations where garbage collectors steadily move objects in memory, you simply cannot “move” a complex object structure (e.g. a graph) into shared memory. But maintaining a shared matrix with simple data cells in shared memory could gain some time profit.</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maximum gains are achievable if interchanged data are simple. As long as we cannot put our Smalltalk object model over shared memory, the whole thing boils down to transmitting bytes and strings. The more effort is needed to encode objects to bytes and back from bytes to its original shape, the less time is saved. Some figures for BOSS encoding/decoding of simple structures have been presented. More complex object will take more time to encode and definitely more to decode. The overhead for this encoding consumes time that must be fed by shared memory transmission gains.</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Developers who want to give the shared memory approach a try, should determine the encoding overhead and then decide whether the expected time benefit still pays off.</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After all, it’s a matter of trying and measuring. This study may be helpful for first estimations.</a:t>
            </a:r>
            <a:endParaRPr lang="de-DE" dirty="0"/>
          </a:p>
        </p:txBody>
      </p:sp>
      <p:sp>
        <p:nvSpPr>
          <p:cNvPr id="4" name="Foliennummernplatzhalter 3"/>
          <p:cNvSpPr>
            <a:spLocks noGrp="1"/>
          </p:cNvSpPr>
          <p:nvPr>
            <p:ph type="sldNum" sz="quarter" idx="10"/>
          </p:nvPr>
        </p:nvSpPr>
        <p:spPr/>
        <p:txBody>
          <a:bodyPr/>
          <a:lstStyle/>
          <a:p>
            <a:pPr>
              <a:defRPr/>
            </a:pPr>
            <a:fld id="{484EF749-B284-46B6-805D-8FDECF1611E9}" type="slidenum">
              <a:rPr lang="de-DE" smtClean="0"/>
              <a:pPr>
                <a:defRPr/>
              </a:pPr>
              <a:t>25</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p:cNvSpPr>
          <p:nvPr>
            <p:ph type="sldImg"/>
          </p:nvPr>
        </p:nvSpPr>
        <p:spPr bwMode="auto">
          <a:noFill/>
          <a:ln>
            <a:solidFill>
              <a:srgbClr val="000000"/>
            </a:solidFill>
            <a:miter lim="800000"/>
            <a:headEnd/>
            <a:tailEnd/>
          </a:ln>
        </p:spPr>
      </p:sp>
      <p:sp>
        <p:nvSpPr>
          <p:cNvPr id="1945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1945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2D2EF2-B577-4E31-B856-EA9F39687E8E}" type="slidenum">
              <a:rPr lang="de-DE">
                <a:cs typeface="Arial" charset="0"/>
              </a:rPr>
              <a:pPr fontAlgn="base">
                <a:spcBef>
                  <a:spcPct val="0"/>
                </a:spcBef>
                <a:spcAft>
                  <a:spcPct val="0"/>
                </a:spcAft>
              </a:pPr>
              <a:t>3</a:t>
            </a:fld>
            <a:endParaRPr lang="de-DE">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p:cNvSpPr>
          <p:nvPr>
            <p:ph type="sldImg"/>
          </p:nvPr>
        </p:nvSpPr>
        <p:spPr bwMode="auto">
          <a:noFill/>
          <a:ln>
            <a:solidFill>
              <a:srgbClr val="000000"/>
            </a:solidFill>
            <a:miter lim="800000"/>
            <a:headEnd/>
            <a:tailEnd/>
          </a:ln>
        </p:spPr>
      </p:sp>
      <p:sp>
        <p:nvSpPr>
          <p:cNvPr id="2150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2150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4554DB-8743-4CFD-81D7-E55514C20E0D}" type="slidenum">
              <a:rPr lang="de-DE">
                <a:cs typeface="Arial" charset="0"/>
              </a:rPr>
              <a:pPr fontAlgn="base">
                <a:spcBef>
                  <a:spcPct val="0"/>
                </a:spcBef>
                <a:spcAft>
                  <a:spcPct val="0"/>
                </a:spcAft>
              </a:pPr>
              <a:t>4</a:t>
            </a:fld>
            <a:endParaRPr lang="de-DE">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p:cNvSpPr>
            <a:spLocks noGrp="1" noRot="1" noChangeAspect="1"/>
          </p:cNvSpPr>
          <p:nvPr>
            <p:ph type="sldImg"/>
          </p:nvPr>
        </p:nvSpPr>
        <p:spPr bwMode="auto">
          <a:noFill/>
          <a:ln>
            <a:solidFill>
              <a:srgbClr val="000000"/>
            </a:solidFill>
            <a:miter lim="800000"/>
            <a:headEnd/>
            <a:tailEnd/>
          </a:ln>
        </p:spPr>
      </p:sp>
      <p:sp>
        <p:nvSpPr>
          <p:cNvPr id="2355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What?</a:t>
            </a:r>
            <a:endParaRPr lang="de-DE" b="1" dirty="0" smtClean="0"/>
          </a:p>
          <a:p>
            <a:r>
              <a:rPr lang="en-US" sz="1200" kern="1200" dirty="0" smtClean="0">
                <a:solidFill>
                  <a:schemeClr val="tx1"/>
                </a:solidFill>
                <a:latin typeface="+mn-lt"/>
                <a:ea typeface="+mn-ea"/>
                <a:cs typeface="+mn-cs"/>
              </a:rPr>
              <a:t>Reclaiming memory reserves space on the heap. This space is for exclusive use of the reclaiming program. Shared access is inhibited, i.e. programs may not read or write the heap memory reclaimed by other programs. </a:t>
            </a:r>
            <a:r>
              <a:rPr lang="en-US" sz="1200" b="1" kern="1200" dirty="0" smtClean="0">
                <a:solidFill>
                  <a:schemeClr val="tx1"/>
                </a:solidFill>
                <a:latin typeface="+mn-lt"/>
                <a:ea typeface="+mn-ea"/>
                <a:cs typeface="+mn-cs"/>
              </a:rPr>
              <a:t>Shared memory </a:t>
            </a:r>
            <a:r>
              <a:rPr lang="en-US" sz="1200" kern="1200" dirty="0" smtClean="0">
                <a:solidFill>
                  <a:schemeClr val="tx1"/>
                </a:solidFill>
                <a:latin typeface="+mn-lt"/>
                <a:ea typeface="+mn-ea"/>
                <a:cs typeface="+mn-cs"/>
              </a:rPr>
              <a:t>is a feature of all operation systems. It explicitly allows shared access of memory for different programs. On Windows, shared memory is backed by the system page file. Reclaiming shared memory means reserving space in the page file.</a:t>
            </a:r>
          </a:p>
          <a:p>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Shared memory was a preferred approach back in the 80ies and 90ies. There are a couple of reasons why it has become a bit “out of fashion”:</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only for applications running on the same host. There is no such thing like cross-host shared memory. Modern application</a:t>
            </a:r>
            <a:r>
              <a:rPr lang="en-US" sz="1200" kern="1200" baseline="0" dirty="0" smtClean="0">
                <a:solidFill>
                  <a:schemeClr val="tx1"/>
                </a:solidFill>
                <a:latin typeface="+mn-lt"/>
                <a:ea typeface="+mn-ea"/>
                <a:cs typeface="+mn-cs"/>
              </a:rPr>
              <a:t>s </a:t>
            </a:r>
            <a:r>
              <a:rPr lang="en-US" sz="1200" kern="1200" dirty="0" smtClean="0">
                <a:solidFill>
                  <a:schemeClr val="tx1"/>
                </a:solidFill>
                <a:latin typeface="+mn-lt"/>
                <a:ea typeface="+mn-ea"/>
                <a:cs typeface="+mn-cs"/>
              </a:rPr>
              <a:t>are designed for networks and applications run on different hosts. They cannot share memory.</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Internet and b2b applications interchange with HTTP and web services.</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Increasing processor and general hardware speed make explicit data transfer bearable.</a:t>
            </a: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concept seems to be “legacy” now.</a:t>
            </a:r>
            <a:endParaRPr lang="de-DE" sz="1200" kern="1200" dirty="0" smtClean="0">
              <a:solidFill>
                <a:schemeClr val="tx1"/>
              </a:solidFill>
              <a:latin typeface="+mn-lt"/>
              <a:ea typeface="+mn-ea"/>
              <a:cs typeface="+mn-cs"/>
            </a:endParaRPr>
          </a:p>
          <a:p>
            <a:pPr>
              <a:spcBef>
                <a:spcPct val="0"/>
              </a:spcBef>
            </a:pPr>
            <a:r>
              <a:rPr lang="en-US" dirty="0" smtClean="0"/>
              <a:t> </a:t>
            </a:r>
            <a:endParaRPr lang="de-DE" dirty="0" smtClean="0"/>
          </a:p>
          <a:p>
            <a:pPr>
              <a:spcBef>
                <a:spcPct val="0"/>
              </a:spcBef>
            </a:pPr>
            <a:r>
              <a:rPr lang="de-DE" b="1" dirty="0" err="1" smtClean="0"/>
              <a:t>Why</a:t>
            </a:r>
            <a:r>
              <a:rPr lang="de-DE" b="1" dirty="0" smtClean="0"/>
              <a:t>? (Motivation)</a:t>
            </a:r>
            <a:r>
              <a:rPr lang="en-US" b="1" dirty="0" smtClean="0"/>
              <a:t> </a:t>
            </a:r>
            <a:endParaRPr lang="de-DE" b="1" dirty="0" smtClean="0"/>
          </a:p>
          <a:p>
            <a:pPr>
              <a:spcBef>
                <a:spcPct val="0"/>
              </a:spcBef>
            </a:pPr>
            <a:r>
              <a:rPr lang="en-US" dirty="0" smtClean="0"/>
              <a:t>With upcoming </a:t>
            </a:r>
            <a:r>
              <a:rPr lang="en-US" b="1" dirty="0" smtClean="0"/>
              <a:t>multi-core computers</a:t>
            </a:r>
            <a:r>
              <a:rPr lang="en-US" dirty="0" smtClean="0"/>
              <a:t> a new development has started that might be a platform to revive the shared memory approach. There is a strong demand to “make more” from those many CPUs that even consumer-level laptops have.</a:t>
            </a:r>
            <a:endParaRPr lang="de-DE" dirty="0" smtClean="0"/>
          </a:p>
        </p:txBody>
      </p:sp>
      <p:sp>
        <p:nvSpPr>
          <p:cNvPr id="2355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506ECA-D193-48B5-ADFB-99D1F572EBAE}" type="slidenum">
              <a:rPr lang="de-DE">
                <a:cs typeface="Arial" charset="0"/>
              </a:rPr>
              <a:pPr fontAlgn="base">
                <a:spcBef>
                  <a:spcPct val="0"/>
                </a:spcBef>
                <a:spcAft>
                  <a:spcPct val="0"/>
                </a:spcAft>
              </a:pPr>
              <a:t>5</a:t>
            </a:fld>
            <a:endParaRPr lang="de-DE">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p:cNvSpPr>
          <p:nvPr>
            <p:ph type="sldImg"/>
          </p:nvPr>
        </p:nvSpPr>
        <p:spPr bwMode="auto">
          <a:noFill/>
          <a:ln>
            <a:solidFill>
              <a:srgbClr val="000000"/>
            </a:solidFill>
            <a:miter lim="800000"/>
            <a:headEnd/>
            <a:tailEnd/>
          </a:ln>
        </p:spPr>
      </p:sp>
      <p:sp>
        <p:nvSpPr>
          <p:cNvPr id="2560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Personal Experience</a:t>
            </a:r>
            <a:endParaRPr lang="de-DE" b="1" smtClean="0"/>
          </a:p>
          <a:p>
            <a:pPr>
              <a:spcBef>
                <a:spcPct val="0"/>
              </a:spcBef>
            </a:pPr>
            <a:r>
              <a:rPr lang="en-US" smtClean="0"/>
              <a:t>Once I had a project about software assessment. All code (bundles, packages, classes, method, etc) of a given project had to be analyzed and metrics had to be applied. The result was exported in XML format. Normal test projects were analyzed within acceptable time:</a:t>
            </a:r>
            <a:endParaRPr lang="de-DE" smtClean="0"/>
          </a:p>
          <a:p>
            <a:pPr>
              <a:spcBef>
                <a:spcPct val="0"/>
              </a:spcBef>
            </a:pPr>
            <a:r>
              <a:rPr lang="en-US" smtClean="0"/>
              <a:t> </a:t>
            </a:r>
            <a:endParaRPr lang="de-DE" smtClean="0"/>
          </a:p>
          <a:p>
            <a:pPr>
              <a:spcBef>
                <a:spcPct val="0"/>
              </a:spcBef>
            </a:pPr>
            <a:r>
              <a:rPr lang="en-US" b="1" smtClean="0"/>
              <a:t>Project		Classes	Methods	Lines of code	Exec.time</a:t>
            </a:r>
            <a:endParaRPr lang="de-DE" smtClean="0"/>
          </a:p>
          <a:p>
            <a:pPr>
              <a:spcBef>
                <a:spcPct val="0"/>
              </a:spcBef>
            </a:pPr>
            <a:r>
              <a:rPr lang="en-US" smtClean="0"/>
              <a:t>Cust. test project	1,227	11,992	97,274		00:02:27</a:t>
            </a:r>
            <a:endParaRPr lang="de-DE" smtClean="0"/>
          </a:p>
          <a:p>
            <a:pPr>
              <a:spcBef>
                <a:spcPct val="0"/>
              </a:spcBef>
            </a:pPr>
            <a:r>
              <a:rPr lang="en-US" smtClean="0"/>
              <a:t>Base-VisualWorks	2,118	31,501	236,932		00:28:45</a:t>
            </a:r>
            <a:endParaRPr lang="de-DE" smtClean="0"/>
          </a:p>
          <a:p>
            <a:pPr>
              <a:spcBef>
                <a:spcPct val="0"/>
              </a:spcBef>
            </a:pPr>
            <a:r>
              <a:rPr lang="en-US" smtClean="0"/>
              <a:t> </a:t>
            </a:r>
            <a:endParaRPr lang="de-DE" smtClean="0"/>
          </a:p>
          <a:p>
            <a:pPr>
              <a:spcBef>
                <a:spcPct val="0"/>
              </a:spcBef>
            </a:pPr>
            <a:r>
              <a:rPr lang="en-US" b="1" smtClean="0"/>
              <a:t>But</a:t>
            </a:r>
            <a:r>
              <a:rPr lang="en-US" smtClean="0"/>
              <a:t> the customer projects were </a:t>
            </a:r>
            <a:r>
              <a:rPr lang="en-US" b="1" smtClean="0"/>
              <a:t>huge</a:t>
            </a:r>
            <a:r>
              <a:rPr lang="en-US" smtClean="0"/>
              <a:t> and took 4 hours and more.</a:t>
            </a:r>
            <a:endParaRPr lang="de-DE" smtClean="0"/>
          </a:p>
        </p:txBody>
      </p:sp>
      <p:sp>
        <p:nvSpPr>
          <p:cNvPr id="2560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B580F-3D32-46F5-A6E0-4F55523FB2BF}" type="slidenum">
              <a:rPr lang="de-DE">
                <a:cs typeface="Arial" charset="0"/>
              </a:rPr>
              <a:pPr fontAlgn="base">
                <a:spcBef>
                  <a:spcPct val="0"/>
                </a:spcBef>
                <a:spcAft>
                  <a:spcPct val="0"/>
                </a:spcAft>
              </a:pPr>
              <a:t>6</a:t>
            </a:fld>
            <a:endParaRPr lang="de-DE">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p:cNvSpPr>
          <p:nvPr>
            <p:ph type="sldImg"/>
          </p:nvPr>
        </p:nvSpPr>
        <p:spPr bwMode="auto">
          <a:noFill/>
          <a:ln>
            <a:solidFill>
              <a:srgbClr val="000000"/>
            </a:solidFill>
            <a:miter lim="800000"/>
            <a:headEnd/>
            <a:tailEnd/>
          </a:ln>
        </p:spPr>
      </p:sp>
      <p:sp>
        <p:nvSpPr>
          <p:cNvPr id="276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My idea was to speed up using more CPUs, and I chose Polycephaly. </a:t>
            </a:r>
          </a:p>
          <a:p>
            <a:pPr>
              <a:spcBef>
                <a:spcPct val="0"/>
              </a:spcBef>
            </a:pPr>
            <a:endParaRPr lang="en-US" dirty="0" smtClean="0"/>
          </a:p>
          <a:p>
            <a:r>
              <a:rPr lang="en-US" sz="1200" kern="1200" dirty="0" smtClean="0">
                <a:solidFill>
                  <a:schemeClr val="tx1"/>
                </a:solidFill>
                <a:latin typeface="+mn-lt"/>
                <a:ea typeface="+mn-ea"/>
                <a:cs typeface="+mn-cs"/>
              </a:rPr>
              <a:t>An attractive approach is </a:t>
            </a:r>
            <a:r>
              <a:rPr lang="en-US" sz="1200" b="1" kern="1200" dirty="0" smtClean="0">
                <a:solidFill>
                  <a:schemeClr val="tx1"/>
                </a:solidFill>
                <a:latin typeface="+mn-lt"/>
                <a:ea typeface="+mn-ea"/>
                <a:cs typeface="+mn-cs"/>
              </a:rPr>
              <a:t>Polycephaly</a:t>
            </a:r>
            <a:r>
              <a:rPr lang="en-US" sz="1200" kern="1200" dirty="0" smtClean="0">
                <a:solidFill>
                  <a:schemeClr val="tx1"/>
                </a:solidFill>
                <a:latin typeface="+mn-lt"/>
                <a:ea typeface="+mn-ea"/>
                <a:cs typeface="+mn-cs"/>
              </a:rPr>
              <a:t> or its more recent version </a:t>
            </a:r>
            <a:r>
              <a:rPr lang="en-US" sz="1200" b="1" kern="1200" dirty="0" smtClean="0">
                <a:solidFill>
                  <a:schemeClr val="tx1"/>
                </a:solidFill>
                <a:latin typeface="+mn-lt"/>
                <a:ea typeface="+mn-ea"/>
                <a:cs typeface="+mn-cs"/>
              </a:rPr>
              <a:t>Polycephaly2</a:t>
            </a:r>
            <a:r>
              <a:rPr lang="en-US" sz="1200" kern="1200" dirty="0" smtClean="0">
                <a:solidFill>
                  <a:schemeClr val="tx1"/>
                </a:solidFill>
                <a:latin typeface="+mn-lt"/>
                <a:ea typeface="+mn-ea"/>
                <a:cs typeface="+mn-cs"/>
              </a:rPr>
              <a:t> (now </a:t>
            </a:r>
            <a:r>
              <a:rPr lang="en-US" sz="1200" b="1" kern="1200" dirty="0" err="1" smtClean="0">
                <a:solidFill>
                  <a:schemeClr val="tx1"/>
                </a:solidFill>
                <a:latin typeface="+mn-lt"/>
                <a:ea typeface="+mn-ea"/>
                <a:cs typeface="+mn-cs"/>
              </a:rPr>
              <a:t>MatriX</a:t>
            </a:r>
            <a:r>
              <a:rPr lang="en-US" sz="1200" kern="1200" dirty="0" smtClean="0">
                <a:solidFill>
                  <a:schemeClr val="tx1"/>
                </a:solidFill>
                <a:latin typeface="+mn-lt"/>
                <a:ea typeface="+mn-ea"/>
                <a:cs typeface="+mn-cs"/>
              </a:rPr>
              <a:t>): One </a:t>
            </a:r>
            <a:r>
              <a:rPr lang="en-US" sz="1200" kern="1200" dirty="0" err="1" smtClean="0">
                <a:solidFill>
                  <a:schemeClr val="tx1"/>
                </a:solidFill>
                <a:latin typeface="+mn-lt"/>
                <a:ea typeface="+mn-ea"/>
                <a:cs typeface="+mn-cs"/>
              </a:rPr>
              <a:t>VisualWorks</a:t>
            </a:r>
            <a:r>
              <a:rPr lang="en-US" sz="1200" kern="1200" dirty="0" smtClean="0">
                <a:solidFill>
                  <a:schemeClr val="tx1"/>
                </a:solidFill>
                <a:latin typeface="+mn-lt"/>
                <a:ea typeface="+mn-ea"/>
                <a:cs typeface="+mn-cs"/>
              </a:rPr>
              <a:t> image works as master image and starts multiple clones of itself (called drones) in order to build a “computing team”. Drone images are automatically distributed by the OS over available CPUs. The master image sends Smalltalk blocks to drone images which evaluate them and answer the result. Both blocks and results are exchanged between master and drone images via sockets.</a:t>
            </a:r>
          </a:p>
        </p:txBody>
      </p:sp>
      <p:sp>
        <p:nvSpPr>
          <p:cNvPr id="276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3E18AC-A177-4A2C-9B58-7C1903A7CEAF}" type="slidenum">
              <a:rPr lang="de-DE">
                <a:cs typeface="Arial" charset="0"/>
              </a:rPr>
              <a:pPr fontAlgn="base">
                <a:spcBef>
                  <a:spcPct val="0"/>
                </a:spcBef>
                <a:spcAft>
                  <a:spcPct val="0"/>
                </a:spcAft>
              </a:pPr>
              <a:t>7</a:t>
            </a:fld>
            <a:endParaRPr lang="de-DE">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p:cNvSpPr>
          <p:nvPr>
            <p:ph type="sldImg"/>
          </p:nvPr>
        </p:nvSpPr>
        <p:spPr bwMode="auto">
          <a:noFill/>
          <a:ln>
            <a:solidFill>
              <a:srgbClr val="000000"/>
            </a:solidFill>
            <a:miter lim="800000"/>
            <a:headEnd/>
            <a:tailEnd/>
          </a:ln>
        </p:spPr>
      </p:sp>
      <p:sp>
        <p:nvSpPr>
          <p:cNvPr id="27650" name="Notizenplatzhalt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The Polycephaly framework takes over most of the work to distribute actions over drones as available.</a:t>
            </a:r>
            <a:endParaRPr lang="de-DE"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err="1" smtClean="0">
                <a:solidFill>
                  <a:schemeClr val="tx1"/>
                </a:solidFill>
                <a:latin typeface="+mn-lt"/>
                <a:ea typeface="+mn-ea"/>
                <a:cs typeface="+mn-cs"/>
              </a:rPr>
              <a:t>Cincom</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Heeg</a:t>
            </a:r>
            <a:r>
              <a:rPr lang="en-US" sz="1200" kern="1200" dirty="0" smtClean="0">
                <a:solidFill>
                  <a:schemeClr val="tx1"/>
                </a:solidFill>
                <a:latin typeface="+mn-lt"/>
                <a:ea typeface="+mn-ea"/>
                <a:cs typeface="+mn-cs"/>
              </a:rPr>
              <a:t> developers have already shown that certain kinds of problems benefit from the extra power and finish in less time. For instance, the computation of Mandelbrot figures is ideal for distribution over many drones, because the math calculation effort is much more than the result objects to interchange. An implementation at </a:t>
            </a:r>
            <a:r>
              <a:rPr lang="en-US" sz="1200" kern="1200" dirty="0" err="1" smtClean="0">
                <a:solidFill>
                  <a:schemeClr val="tx1"/>
                </a:solidFill>
                <a:latin typeface="+mn-lt"/>
                <a:ea typeface="+mn-ea"/>
                <a:cs typeface="+mn-cs"/>
              </a:rPr>
              <a:t>Heeg</a:t>
            </a:r>
            <a:r>
              <a:rPr lang="en-US" sz="1200" kern="1200" dirty="0" smtClean="0">
                <a:solidFill>
                  <a:schemeClr val="tx1"/>
                </a:solidFill>
                <a:latin typeface="+mn-lt"/>
                <a:ea typeface="+mn-ea"/>
                <a:cs typeface="+mn-cs"/>
              </a:rPr>
              <a:t> was made </a:t>
            </a:r>
            <a:r>
              <a:rPr lang="en-US" dirty="0" smtClean="0"/>
              <a:t>faster by a factor of </a:t>
            </a:r>
            <a:r>
              <a:rPr lang="en-US" b="1" dirty="0" smtClean="0"/>
              <a:t>7.7</a:t>
            </a:r>
            <a:r>
              <a:rPr lang="en-US" dirty="0" smtClean="0"/>
              <a:t> with use of Polycephaly and 8 CPUs.</a:t>
            </a:r>
            <a:endParaRPr lang="de-DE" dirty="0" smtClean="0"/>
          </a:p>
          <a:p>
            <a:pPr>
              <a:spcBef>
                <a:spcPct val="0"/>
              </a:spcBef>
            </a:pPr>
            <a:endParaRPr lang="en-US" dirty="0" smtClean="0"/>
          </a:p>
          <a:p>
            <a:pPr>
              <a:spcBef>
                <a:spcPct val="0"/>
              </a:spcBef>
            </a:pPr>
            <a:r>
              <a:rPr lang="en-US" dirty="0" smtClean="0"/>
              <a:t>A </a:t>
            </a:r>
            <a:r>
              <a:rPr lang="en-US" b="1" dirty="0" smtClean="0"/>
              <a:t>disadvantage</a:t>
            </a:r>
            <a:r>
              <a:rPr lang="en-US" dirty="0" smtClean="0"/>
              <a:t> of the multi-drone approach is that it is not suitable for tasks which need much communication. If there is much communication necessary to distribute the tasks over drones, synchronize the work and – last not least – answer the result, then it is easily possible that all the performance gains are devoured by the communication overhead.</a:t>
            </a:r>
          </a:p>
        </p:txBody>
      </p:sp>
      <p:sp>
        <p:nvSpPr>
          <p:cNvPr id="276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3E18AC-A177-4A2C-9B58-7C1903A7CEAF}" type="slidenum">
              <a:rPr lang="de-DE">
                <a:cs typeface="Arial" charset="0"/>
              </a:rPr>
              <a:pPr fontAlgn="base">
                <a:spcBef>
                  <a:spcPct val="0"/>
                </a:spcBef>
                <a:spcAft>
                  <a:spcPct val="0"/>
                </a:spcAft>
              </a:pPr>
              <a:t>8</a:t>
            </a:fld>
            <a:endParaRPr lang="de-DE">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p:cNvSpPr>
          <p:nvPr>
            <p:ph type="sldImg"/>
          </p:nvPr>
        </p:nvSpPr>
        <p:spPr bwMode="auto">
          <a:noFill/>
          <a:ln>
            <a:solidFill>
              <a:srgbClr val="000000"/>
            </a:solidFill>
            <a:miter lim="800000"/>
            <a:headEnd/>
            <a:tailEnd/>
          </a:ln>
        </p:spPr>
      </p:sp>
      <p:sp>
        <p:nvSpPr>
          <p:cNvPr id="276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a:t>
            </a:r>
            <a:r>
              <a:rPr lang="en-US" b="1" dirty="0" smtClean="0"/>
              <a:t>disadvantage</a:t>
            </a:r>
            <a:r>
              <a:rPr lang="en-US" dirty="0" smtClean="0"/>
              <a:t> of the multi-drone approach is that it is not suitable for tasks which need much communication. If there is much communication necessary to distribute the tasks over drones, synchronize the work and – last not least – answer the result, then it is easily possible that all the performance gains are devoured by the communication overhead.</a:t>
            </a:r>
          </a:p>
          <a:p>
            <a:pPr>
              <a:spcBef>
                <a:spcPct val="0"/>
              </a:spcBef>
            </a:pPr>
            <a:endParaRPr lang="en-US" dirty="0" smtClean="0"/>
          </a:p>
          <a:p>
            <a:pPr>
              <a:spcBef>
                <a:spcPct val="0"/>
              </a:spcBef>
            </a:pPr>
            <a:r>
              <a:rPr lang="en-US" b="1" dirty="0" smtClean="0"/>
              <a:t>Project “Software Assessment”: </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Options for </a:t>
            </a:r>
            <a:r>
              <a:rPr lang="en-US" b="1" dirty="0" smtClean="0"/>
              <a:t>task distribution </a:t>
            </a:r>
            <a:r>
              <a:rPr lang="en-US" dirty="0" smtClean="0"/>
              <a:t>were </a:t>
            </a:r>
            <a:r>
              <a:rPr lang="en-US" b="1" dirty="0" smtClean="0"/>
              <a:t>perfect</a:t>
            </a:r>
            <a:r>
              <a:rPr lang="en-US" dirty="0" smtClean="0"/>
              <a:t>: Every unit of code containment (package, class, method) could be made its own distributable analysis task. Unfortunately, the result could not be produced by helper images alone, but the specified final output needed filtering of duplicates and merging of partial results. This made necessary to report a lot of structured information back to the controller or master image. </a:t>
            </a:r>
          </a:p>
          <a:p>
            <a:pPr>
              <a:spcBef>
                <a:spcPct val="0"/>
              </a:spcBef>
            </a:pPr>
            <a:endParaRPr lang="en-US" dirty="0" smtClean="0"/>
          </a:p>
          <a:p>
            <a:r>
              <a:rPr lang="en-US" dirty="0" smtClean="0"/>
              <a:t>When I tried the first Polycephaly version the results were </a:t>
            </a:r>
            <a:r>
              <a:rPr lang="en-US" b="1" dirty="0" smtClean="0"/>
              <a:t>disappointing:</a:t>
            </a:r>
            <a:r>
              <a:rPr lang="en-US" b="1" baseline="0" dirty="0" smtClean="0"/>
              <a:t> </a:t>
            </a:r>
            <a:r>
              <a:rPr lang="en-US" b="1" dirty="0" smtClean="0"/>
              <a:t>Communication overhead consumed all time gains</a:t>
            </a:r>
            <a:r>
              <a:rPr lang="en-US" dirty="0" smtClean="0"/>
              <a:t> from using multiple CPUs. </a:t>
            </a:r>
            <a:r>
              <a:rPr lang="en-US" sz="1200" kern="1200" dirty="0" smtClean="0">
                <a:solidFill>
                  <a:schemeClr val="tx1"/>
                </a:solidFill>
                <a:latin typeface="+mn-lt"/>
                <a:ea typeface="+mn-ea"/>
                <a:cs typeface="+mn-cs"/>
              </a:rPr>
              <a:t>The first implementation was even slower than using one image only. The simplest example (project 1 in the table above) took 24 seconds! That was 3 times as long as the original implementation. By minimizing the result communication I could bring the execution time down to 8 seconds which is the same time as using a single CPU.</a:t>
            </a:r>
            <a:endParaRPr lang="de-DE" sz="1200" kern="1200" dirty="0" smtClean="0">
              <a:solidFill>
                <a:schemeClr val="tx1"/>
              </a:solidFill>
              <a:latin typeface="+mn-lt"/>
              <a:ea typeface="+mn-ea"/>
              <a:cs typeface="+mn-cs"/>
            </a:endParaRPr>
          </a:p>
          <a:p>
            <a:pPr>
              <a:spcBef>
                <a:spcPct val="0"/>
              </a:spcBef>
            </a:pPr>
            <a:endParaRPr lang="de-DE" dirty="0" smtClean="0"/>
          </a:p>
          <a:p>
            <a:pPr>
              <a:spcBef>
                <a:spcPct val="0"/>
              </a:spcBef>
            </a:pPr>
            <a:r>
              <a:rPr lang="en-US" dirty="0" smtClean="0"/>
              <a:t>Obviously, the demand for much communication is the killer argument against the multi-image approach. The primary problem is the number of communication events, not the size of transmitted data.</a:t>
            </a:r>
            <a:endParaRPr lang="de-DE"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a:spcBef>
                <a:spcPct val="0"/>
              </a:spcBef>
            </a:pPr>
            <a:endParaRPr lang="de-DE" dirty="0" smtClean="0"/>
          </a:p>
        </p:txBody>
      </p:sp>
      <p:sp>
        <p:nvSpPr>
          <p:cNvPr id="276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3E18AC-A177-4A2C-9B58-7C1903A7CEAF}" type="slidenum">
              <a:rPr lang="de-DE">
                <a:cs typeface="Arial" charset="0"/>
              </a:rPr>
              <a:pPr fontAlgn="base">
                <a:spcBef>
                  <a:spcPct val="0"/>
                </a:spcBef>
                <a:spcAft>
                  <a:spcPct val="0"/>
                </a:spcAft>
              </a:pPr>
              <a:t>9</a:t>
            </a:fld>
            <a:endParaRPr lang="de-DE">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21B596CB-E404-4ED5-8233-A7602F098E0D}" type="datetimeFigureOut">
              <a:rPr lang="de-DE"/>
              <a:pPr>
                <a:defRPr/>
              </a:pPr>
              <a:t>07.09.2013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9D33ED2-62AA-461A-93BD-6D9845AB7801}"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3BB79602-0B74-40BE-9735-AE23C0832B52}" type="datetimeFigureOut">
              <a:rPr lang="de-DE"/>
              <a:pPr>
                <a:defRPr/>
              </a:pPr>
              <a:t>07.09.2013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D92546A-915B-42C4-A91F-404F3CE524D4}"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EB43DFBA-DAF8-4D3C-884C-605C70981864}" type="datetimeFigureOut">
              <a:rPr lang="de-DE"/>
              <a:pPr>
                <a:defRPr/>
              </a:pPr>
              <a:t>07.09.2013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C024D60-F698-4C38-95E2-22F5B281CF8B}"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81DF1FF5-9E3D-4EF0-BD67-AE7E4F4A7F53}" type="datetimeFigureOut">
              <a:rPr lang="de-DE"/>
              <a:pPr>
                <a:defRPr/>
              </a:pPr>
              <a:t>07.09.2013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FA03F5D-77B7-4CBD-A0F8-B784865E2644}"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0AE49099-2E9C-45CC-97C7-9AC5F6ACBF91}" type="datetimeFigureOut">
              <a:rPr lang="de-DE"/>
              <a:pPr>
                <a:defRPr/>
              </a:pPr>
              <a:t>07.09.2013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804F2B6-B66A-43B7-907C-EB9059E16A4A}"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5EC596E3-1023-46C6-BD90-7DAA4969CAD1}" type="datetimeFigureOut">
              <a:rPr lang="de-DE"/>
              <a:pPr>
                <a:defRPr/>
              </a:pPr>
              <a:t>07.09.2013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FD2290D4-4473-4061-8239-C80D6F0C782A}"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7F792CA9-8B03-41FF-8512-B461BECDA3B6}" type="datetimeFigureOut">
              <a:rPr lang="de-DE"/>
              <a:pPr>
                <a:defRPr/>
              </a:pPr>
              <a:t>07.09.2013</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9CE25C45-E25A-458F-ACC9-886E100F1642}"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89D9F7AC-2899-4436-B9CD-A9CB12DA93BD}" type="datetimeFigureOut">
              <a:rPr lang="de-DE"/>
              <a:pPr>
                <a:defRPr/>
              </a:pPr>
              <a:t>07.09.2013</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0E192E79-9232-4FC9-897E-E3F2B1C8F6D9}"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06C7EBE9-2A67-4633-9BEB-46CFB40C43FB}" type="datetimeFigureOut">
              <a:rPr lang="de-DE"/>
              <a:pPr>
                <a:defRPr/>
              </a:pPr>
              <a:t>07.09.2013</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BE90F49F-6610-43A8-8240-9A05E3E21A32}"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F2F84F3D-764C-450D-9700-FEA91AC6811B}" type="datetimeFigureOut">
              <a:rPr lang="de-DE"/>
              <a:pPr>
                <a:defRPr/>
              </a:pPr>
              <a:t>07.09.2013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BDEC381A-C6A1-4CB1-9120-124111567C22}"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546B3342-6BA3-4626-A2F3-C94E371887C1}" type="datetimeFigureOut">
              <a:rPr lang="de-DE"/>
              <a:pPr>
                <a:defRPr/>
              </a:pPr>
              <a:t>07.09.2013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EC8890C0-0A1A-4200-8B56-0E0191FE1836}"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07AB3B9-23EC-472C-9E93-FFCAC8F1A2B2}" type="datetimeFigureOut">
              <a:rPr lang="de-DE"/>
              <a:pPr>
                <a:defRPr/>
              </a:pPr>
              <a:t>07.09.2013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C23F2E5-98C8-46F2-9CB6-6E3A4C9716AC}"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Dokument1.docx"/></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Word-Dokument2.docx"/></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Word-Dokument3.docx"/></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Word-Dokument4.docx"/></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heeg.d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928938"/>
            <a:ext cx="7772400" cy="2000250"/>
          </a:xfrm>
          <a:solidFill>
            <a:schemeClr val="tx1"/>
          </a:solidFill>
        </p:spPr>
        <p:txBody>
          <a:bodyPr rtlCol="0">
            <a:normAutofit fontScale="90000"/>
          </a:bodyPr>
          <a:lstStyle/>
          <a:p>
            <a:pPr fontAlgn="auto">
              <a:spcAft>
                <a:spcPts val="0"/>
              </a:spcAft>
              <a:defRPr/>
            </a:pPr>
            <a:r>
              <a:rPr lang="en-US" b="1" dirty="0" smtClean="0">
                <a:solidFill>
                  <a:schemeClr val="bg1"/>
                </a:solidFill>
              </a:rPr>
              <a:t>Shared Memory Management </a:t>
            </a:r>
            <a:br>
              <a:rPr lang="en-US" b="1" dirty="0" smtClean="0">
                <a:solidFill>
                  <a:schemeClr val="bg1"/>
                </a:solidFill>
              </a:rPr>
            </a:br>
            <a:r>
              <a:rPr lang="en-US" b="1" dirty="0" smtClean="0">
                <a:solidFill>
                  <a:schemeClr val="bg1"/>
                </a:solidFill>
              </a:rPr>
              <a:t>for </a:t>
            </a:r>
            <a:r>
              <a:rPr lang="en-US" b="1" dirty="0" err="1" smtClean="0">
                <a:solidFill>
                  <a:schemeClr val="bg1"/>
                </a:solidFill>
              </a:rPr>
              <a:t>VisualWorks</a:t>
            </a:r>
            <a:r>
              <a:rPr lang="de-DE" b="1" dirty="0"/>
              <a:t/>
            </a:r>
            <a:br>
              <a:rPr lang="de-DE" b="1" dirty="0"/>
            </a:br>
            <a:endParaRPr lang="de-DE"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ctrTitle"/>
          </p:nvPr>
        </p:nvSpPr>
        <p:spPr>
          <a:xfrm>
            <a:off x="3000375" y="2286000"/>
            <a:ext cx="4600575" cy="1470025"/>
          </a:xfrm>
        </p:spPr>
        <p:txBody>
          <a:bodyPr/>
          <a:lstStyle/>
          <a:p>
            <a:r>
              <a:rPr lang="de-DE" dirty="0" err="1" smtClean="0"/>
              <a:t>Shared</a:t>
            </a:r>
            <a:r>
              <a:rPr lang="de-DE" dirty="0" smtClean="0"/>
              <a:t> Memory</a:t>
            </a:r>
          </a:p>
        </p:txBody>
      </p:sp>
      <p:sp>
        <p:nvSpPr>
          <p:cNvPr id="26626" name="Untertitel 2"/>
          <p:cNvSpPr>
            <a:spLocks noGrp="1"/>
          </p:cNvSpPr>
          <p:nvPr>
            <p:ph type="subTitle" idx="1"/>
          </p:nvPr>
        </p:nvSpPr>
        <p:spPr>
          <a:xfrm>
            <a:off x="3786188" y="3643313"/>
            <a:ext cx="4057650" cy="971550"/>
          </a:xfrm>
        </p:spPr>
        <p:txBody>
          <a:bodyPr/>
          <a:lstStyle/>
          <a:p>
            <a:r>
              <a:rPr lang="de-DE" sz="3600" dirty="0" smtClean="0">
                <a:solidFill>
                  <a:schemeClr val="tx1"/>
                </a:solidFill>
              </a:rPr>
              <a:t>= </a:t>
            </a:r>
            <a:r>
              <a:rPr lang="de-DE" sz="3600" dirty="0" err="1" smtClean="0">
                <a:solidFill>
                  <a:schemeClr val="tx1"/>
                </a:solidFill>
              </a:rPr>
              <a:t>more</a:t>
            </a:r>
            <a:r>
              <a:rPr lang="de-DE" sz="3600" dirty="0" smtClean="0">
                <a:solidFill>
                  <a:schemeClr val="tx1"/>
                </a:solidFill>
              </a:rPr>
              <a:t> </a:t>
            </a:r>
            <a:r>
              <a:rPr lang="de-DE" sz="3600" dirty="0" err="1" smtClean="0">
                <a:solidFill>
                  <a:schemeClr val="tx1"/>
                </a:solidFill>
              </a:rPr>
              <a:t>speed</a:t>
            </a:r>
            <a:r>
              <a:rPr lang="de-DE" sz="3600" dirty="0" smtClean="0">
                <a:solidFill>
                  <a:schemeClr val="tx1"/>
                </a:solidFill>
              </a:rPr>
              <a:t>?</a:t>
            </a:r>
          </a:p>
        </p:txBody>
      </p:sp>
      <p:pic>
        <p:nvPicPr>
          <p:cNvPr id="26627" name="Grafik 3" descr="Light-Bulb-Jokes-for-Filmmakers.png"/>
          <p:cNvPicPr>
            <a:picLocks noChangeAspect="1"/>
          </p:cNvPicPr>
          <p:nvPr/>
        </p:nvPicPr>
        <p:blipFill>
          <a:blip r:embed="rId3"/>
          <a:srcRect/>
          <a:stretch>
            <a:fillRect/>
          </a:stretch>
        </p:blipFill>
        <p:spPr bwMode="auto">
          <a:xfrm>
            <a:off x="928688" y="1143000"/>
            <a:ext cx="2508250" cy="2517775"/>
          </a:xfrm>
          <a:prstGeom prst="rect">
            <a:avLst/>
          </a:prstGeom>
          <a:noFill/>
          <a:ln w="9525">
            <a:noFill/>
            <a:miter lim="800000"/>
            <a:headEnd/>
            <a:tailEnd/>
          </a:ln>
        </p:spPr>
      </p:pic>
      <p:sp>
        <p:nvSpPr>
          <p:cNvPr id="5" name="Untertitel 2"/>
          <p:cNvSpPr txBox="1">
            <a:spLocks/>
          </p:cNvSpPr>
          <p:nvPr/>
        </p:nvSpPr>
        <p:spPr>
          <a:xfrm>
            <a:off x="785813" y="5072063"/>
            <a:ext cx="7643812" cy="971550"/>
          </a:xfrm>
          <a:prstGeom prst="rect">
            <a:avLst/>
          </a:prstGeom>
          <a:noFill/>
        </p:spPr>
        <p:txBody>
          <a:bodyPr>
            <a:normAutofit/>
          </a:bodyPr>
          <a:lstStyle/>
          <a:p>
            <a:pPr algn="ctr" fontAlgn="auto">
              <a:spcBef>
                <a:spcPct val="20000"/>
              </a:spcBef>
              <a:spcAft>
                <a:spcPts val="0"/>
              </a:spcAft>
              <a:defRPr/>
            </a:pPr>
            <a:endParaRPr lang="de-DE" sz="36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6">
                                            <p:txEl>
                                              <p:pRg st="0" end="0"/>
                                            </p:txEl>
                                          </p:spTgt>
                                        </p:tgtEl>
                                        <p:attrNameLst>
                                          <p:attrName>style.visibility</p:attrName>
                                        </p:attrNameLst>
                                      </p:cBhvr>
                                      <p:to>
                                        <p:strVal val="visible"/>
                                      </p:to>
                                    </p:set>
                                    <p:anim calcmode="lin" valueType="num">
                                      <p:cBhvr additive="base">
                                        <p:cTn id="13" dur="5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allAtOnce"/>
      <p:bldP spid="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Tools </a:t>
            </a:r>
            <a:r>
              <a:rPr lang="de-DE" dirty="0" err="1" smtClean="0"/>
              <a:t>Architecture</a:t>
            </a:r>
            <a:endParaRPr lang="de-DE" dirty="0"/>
          </a:p>
        </p:txBody>
      </p:sp>
      <p:pic>
        <p:nvPicPr>
          <p:cNvPr id="1026" name="Picture 2"/>
          <p:cNvPicPr>
            <a:picLocks noGrp="1" noChangeAspect="1" noChangeArrowheads="1"/>
          </p:cNvPicPr>
          <p:nvPr>
            <p:ph idx="1"/>
          </p:nvPr>
        </p:nvPicPr>
        <p:blipFill>
          <a:blip r:embed="rId3"/>
          <a:srcRect/>
          <a:stretch>
            <a:fillRect/>
          </a:stretch>
        </p:blipFill>
        <p:spPr bwMode="auto">
          <a:xfrm>
            <a:off x="2038666" y="1891753"/>
            <a:ext cx="5066667" cy="39428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Application</a:t>
            </a:r>
            <a:r>
              <a:rPr lang="de-DE" dirty="0" smtClean="0"/>
              <a:t> </a:t>
            </a:r>
            <a:r>
              <a:rPr lang="de-DE" dirty="0" err="1" smtClean="0"/>
              <a:t>Scheme</a:t>
            </a:r>
            <a:endParaRPr lang="de-DE" dirty="0"/>
          </a:p>
        </p:txBody>
      </p:sp>
      <p:grpSp>
        <p:nvGrpSpPr>
          <p:cNvPr id="3" name="Gruppieren 50"/>
          <p:cNvGrpSpPr/>
          <p:nvPr/>
        </p:nvGrpSpPr>
        <p:grpSpPr>
          <a:xfrm>
            <a:off x="857224" y="2285992"/>
            <a:ext cx="1285884" cy="3214710"/>
            <a:chOff x="5572132" y="2285992"/>
            <a:chExt cx="1285884" cy="3214710"/>
          </a:xfrm>
        </p:grpSpPr>
        <p:sp>
          <p:nvSpPr>
            <p:cNvPr id="49" name="Rechteck 48"/>
            <p:cNvSpPr/>
            <p:nvPr/>
          </p:nvSpPr>
          <p:spPr>
            <a:xfrm>
              <a:off x="5572132" y="2500306"/>
              <a:ext cx="1285884" cy="3000396"/>
            </a:xfrm>
            <a:prstGeom prst="rect">
              <a:avLst/>
            </a:prstGeom>
            <a:solidFill>
              <a:schemeClr val="bg2"/>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extfeld 43"/>
            <p:cNvSpPr txBox="1"/>
            <p:nvPr/>
          </p:nvSpPr>
          <p:spPr>
            <a:xfrm>
              <a:off x="5715008" y="2285992"/>
              <a:ext cx="828000" cy="428628"/>
            </a:xfrm>
            <a:prstGeom prst="rect">
              <a:avLst/>
            </a:prstGeom>
            <a:solidFill>
              <a:schemeClr val="bg2"/>
            </a:solidFill>
            <a:ln>
              <a:solidFill>
                <a:schemeClr val="tx1"/>
              </a:solidFill>
            </a:ln>
          </p:spPr>
          <p:txBody>
            <a:bodyPr wrap="square" rtlCol="0" anchor="t" anchorCtr="0">
              <a:noAutofit/>
            </a:bodyPr>
            <a:lstStyle/>
            <a:p>
              <a:pPr algn="ctr"/>
              <a:r>
                <a:rPr lang="de-DE" sz="1400" dirty="0" smtClean="0"/>
                <a:t>CPU 1</a:t>
              </a:r>
              <a:endParaRPr lang="de-DE" sz="1400" dirty="0"/>
            </a:p>
          </p:txBody>
        </p:sp>
        <p:grpSp>
          <p:nvGrpSpPr>
            <p:cNvPr id="4" name="Gruppieren 49"/>
            <p:cNvGrpSpPr/>
            <p:nvPr/>
          </p:nvGrpSpPr>
          <p:grpSpPr>
            <a:xfrm>
              <a:off x="5786446" y="3071810"/>
              <a:ext cx="857256" cy="2071702"/>
              <a:chOff x="2357422" y="3143248"/>
              <a:chExt cx="857256" cy="2071702"/>
            </a:xfrm>
          </p:grpSpPr>
          <p:sp>
            <p:nvSpPr>
              <p:cNvPr id="45" name="Flussdiagramm: Vordefinierter Prozess 44"/>
              <p:cNvSpPr/>
              <p:nvPr/>
            </p:nvSpPr>
            <p:spPr>
              <a:xfrm>
                <a:off x="2357422" y="3143248"/>
                <a:ext cx="857256" cy="2071702"/>
              </a:xfrm>
              <a:prstGeom prst="flowChartPredefinedProcess">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2538765" y="3357562"/>
                <a:ext cx="461599" cy="1714512"/>
              </a:xfrm>
              <a:prstGeom prst="rect">
                <a:avLst/>
              </a:prstGeom>
              <a:noFill/>
              <a:ln>
                <a:noFill/>
              </a:ln>
            </p:spPr>
            <p:txBody>
              <a:bodyPr wrap="square" lIns="108000" rIns="108000" rtlCol="0" anchor="ctr" anchorCtr="0">
                <a:noAutofit/>
              </a:bodyPr>
              <a:lstStyle/>
              <a:p>
                <a:pPr algn="ctr"/>
                <a:r>
                  <a:rPr lang="de-DE" sz="1600" dirty="0" smtClean="0"/>
                  <a:t>MASTER</a:t>
                </a:r>
                <a:endParaRPr lang="de-DE" sz="1600" dirty="0"/>
              </a:p>
            </p:txBody>
          </p:sp>
        </p:grpSp>
      </p:grpSp>
      <p:grpSp>
        <p:nvGrpSpPr>
          <p:cNvPr id="5" name="Gruppieren 51"/>
          <p:cNvGrpSpPr/>
          <p:nvPr/>
        </p:nvGrpSpPr>
        <p:grpSpPr>
          <a:xfrm>
            <a:off x="7143768" y="2285992"/>
            <a:ext cx="1285884" cy="3214710"/>
            <a:chOff x="5572132" y="2285992"/>
            <a:chExt cx="1285884" cy="3214710"/>
          </a:xfrm>
        </p:grpSpPr>
        <p:sp>
          <p:nvSpPr>
            <p:cNvPr id="53" name="Rechteck 52"/>
            <p:cNvSpPr/>
            <p:nvPr/>
          </p:nvSpPr>
          <p:spPr>
            <a:xfrm>
              <a:off x="5572132" y="2500306"/>
              <a:ext cx="1285884" cy="3000396"/>
            </a:xfrm>
            <a:prstGeom prst="rect">
              <a:avLst/>
            </a:prstGeom>
            <a:solidFill>
              <a:schemeClr val="bg2"/>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feld 53"/>
            <p:cNvSpPr txBox="1"/>
            <p:nvPr/>
          </p:nvSpPr>
          <p:spPr>
            <a:xfrm>
              <a:off x="5715008" y="2285992"/>
              <a:ext cx="828000" cy="428628"/>
            </a:xfrm>
            <a:prstGeom prst="rect">
              <a:avLst/>
            </a:prstGeom>
            <a:solidFill>
              <a:schemeClr val="bg2"/>
            </a:solidFill>
            <a:ln>
              <a:solidFill>
                <a:schemeClr val="tx1"/>
              </a:solidFill>
            </a:ln>
          </p:spPr>
          <p:txBody>
            <a:bodyPr wrap="square" rtlCol="0" anchor="t" anchorCtr="0">
              <a:noAutofit/>
            </a:bodyPr>
            <a:lstStyle/>
            <a:p>
              <a:pPr algn="ctr"/>
              <a:r>
                <a:rPr lang="de-DE" sz="1400" dirty="0" smtClean="0"/>
                <a:t>CPU 2</a:t>
              </a:r>
              <a:endParaRPr lang="de-DE" sz="1400" dirty="0"/>
            </a:p>
          </p:txBody>
        </p:sp>
        <p:grpSp>
          <p:nvGrpSpPr>
            <p:cNvPr id="6" name="Gruppieren 54"/>
            <p:cNvGrpSpPr/>
            <p:nvPr/>
          </p:nvGrpSpPr>
          <p:grpSpPr>
            <a:xfrm>
              <a:off x="5786446" y="3071810"/>
              <a:ext cx="857256" cy="2071702"/>
              <a:chOff x="2357422" y="3143248"/>
              <a:chExt cx="857256" cy="2071702"/>
            </a:xfrm>
          </p:grpSpPr>
          <p:sp>
            <p:nvSpPr>
              <p:cNvPr id="56" name="Flussdiagramm: Vordefinierter Prozess 55"/>
              <p:cNvSpPr/>
              <p:nvPr/>
            </p:nvSpPr>
            <p:spPr>
              <a:xfrm>
                <a:off x="2357422" y="3143248"/>
                <a:ext cx="857256" cy="2071702"/>
              </a:xfrm>
              <a:prstGeom prst="flowChartPredefinedProcess">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feld 56"/>
              <p:cNvSpPr txBox="1"/>
              <p:nvPr/>
            </p:nvSpPr>
            <p:spPr>
              <a:xfrm>
                <a:off x="2538765" y="3357562"/>
                <a:ext cx="461599" cy="1714512"/>
              </a:xfrm>
              <a:prstGeom prst="rect">
                <a:avLst/>
              </a:prstGeom>
              <a:noFill/>
              <a:ln>
                <a:noFill/>
              </a:ln>
            </p:spPr>
            <p:txBody>
              <a:bodyPr wrap="square" lIns="108000" rIns="108000" rtlCol="0" anchor="ctr" anchorCtr="0">
                <a:noAutofit/>
              </a:bodyPr>
              <a:lstStyle/>
              <a:p>
                <a:pPr algn="ctr"/>
                <a:r>
                  <a:rPr lang="de-DE" sz="1600" dirty="0" smtClean="0"/>
                  <a:t>DRONE</a:t>
                </a:r>
                <a:endParaRPr lang="de-DE" sz="1600" dirty="0"/>
              </a:p>
            </p:txBody>
          </p:sp>
        </p:grpSp>
      </p:grpSp>
      <p:grpSp>
        <p:nvGrpSpPr>
          <p:cNvPr id="8" name="Gruppieren 90"/>
          <p:cNvGrpSpPr/>
          <p:nvPr/>
        </p:nvGrpSpPr>
        <p:grpSpPr>
          <a:xfrm>
            <a:off x="2143108" y="4143380"/>
            <a:ext cx="4929222" cy="1143008"/>
            <a:chOff x="2143108" y="4143380"/>
            <a:chExt cx="4929222" cy="1143008"/>
          </a:xfrm>
        </p:grpSpPr>
        <p:sp>
          <p:nvSpPr>
            <p:cNvPr id="88" name="Pfeil nach rechts 87"/>
            <p:cNvSpPr/>
            <p:nvPr/>
          </p:nvSpPr>
          <p:spPr>
            <a:xfrm rot="10800000">
              <a:off x="2143108" y="4714884"/>
              <a:ext cx="1428760" cy="214314"/>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Flussdiagramm: Zentralspeicher 57"/>
            <p:cNvSpPr/>
            <p:nvPr/>
          </p:nvSpPr>
          <p:spPr>
            <a:xfrm>
              <a:off x="3643306" y="4143380"/>
              <a:ext cx="1928826" cy="1143008"/>
            </a:xfrm>
            <a:prstGeom prst="flowChartInternalStorage">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Pfeil nach rechts 72"/>
            <p:cNvSpPr/>
            <p:nvPr/>
          </p:nvSpPr>
          <p:spPr>
            <a:xfrm>
              <a:off x="2143108" y="4357694"/>
              <a:ext cx="1428760" cy="214314"/>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Textfeld 75"/>
            <p:cNvSpPr txBox="1"/>
            <p:nvPr/>
          </p:nvSpPr>
          <p:spPr>
            <a:xfrm>
              <a:off x="4000496" y="4572008"/>
              <a:ext cx="1428760" cy="307777"/>
            </a:xfrm>
            <a:prstGeom prst="rect">
              <a:avLst/>
            </a:prstGeom>
            <a:noFill/>
            <a:ln>
              <a:noFill/>
            </a:ln>
          </p:spPr>
          <p:txBody>
            <a:bodyPr wrap="square" lIns="36000" rIns="36000" rtlCol="0" anchor="t" anchorCtr="0">
              <a:spAutoFit/>
            </a:bodyPr>
            <a:lstStyle/>
            <a:p>
              <a:pPr algn="ctr"/>
              <a:r>
                <a:rPr lang="de-DE" sz="1400" dirty="0" err="1" smtClean="0"/>
                <a:t>Shared</a:t>
              </a:r>
              <a:r>
                <a:rPr lang="de-DE" sz="1400" dirty="0" smtClean="0"/>
                <a:t> Memory</a:t>
              </a:r>
              <a:endParaRPr lang="de-DE" sz="1400" dirty="0"/>
            </a:p>
          </p:txBody>
        </p:sp>
        <p:sp>
          <p:nvSpPr>
            <p:cNvPr id="80" name="Pfeil nach rechts 79"/>
            <p:cNvSpPr/>
            <p:nvPr/>
          </p:nvSpPr>
          <p:spPr>
            <a:xfrm>
              <a:off x="5643570" y="4357694"/>
              <a:ext cx="1428760" cy="214314"/>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Pfeil nach rechts 88"/>
            <p:cNvSpPr/>
            <p:nvPr/>
          </p:nvSpPr>
          <p:spPr>
            <a:xfrm rot="10800000">
              <a:off x="5643570" y="4714884"/>
              <a:ext cx="1428760" cy="214314"/>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3" name="Gruppieren 96"/>
          <p:cNvGrpSpPr/>
          <p:nvPr/>
        </p:nvGrpSpPr>
        <p:grpSpPr>
          <a:xfrm>
            <a:off x="1857356" y="3071810"/>
            <a:ext cx="5572164" cy="571504"/>
            <a:chOff x="1857356" y="3071810"/>
            <a:chExt cx="5572164" cy="571504"/>
          </a:xfrm>
        </p:grpSpPr>
        <p:sp>
          <p:nvSpPr>
            <p:cNvPr id="34" name="Textfeld 33"/>
            <p:cNvSpPr txBox="1"/>
            <p:nvPr/>
          </p:nvSpPr>
          <p:spPr>
            <a:xfrm>
              <a:off x="3643306" y="3071810"/>
              <a:ext cx="1899570" cy="571504"/>
            </a:xfrm>
            <a:prstGeom prst="rect">
              <a:avLst/>
            </a:prstGeom>
            <a:solidFill>
              <a:schemeClr val="accent6">
                <a:lumMod val="40000"/>
                <a:lumOff val="60000"/>
              </a:schemeClr>
            </a:solidFill>
            <a:ln w="12700">
              <a:solidFill>
                <a:schemeClr val="tx1"/>
              </a:solidFill>
            </a:ln>
            <a:effectLst>
              <a:outerShdw blurRad="50800" dist="38100" dir="2700000" algn="tl" rotWithShape="0">
                <a:prstClr val="black">
                  <a:alpha val="40000"/>
                </a:prstClr>
              </a:outerShdw>
            </a:effectLst>
          </p:spPr>
          <p:txBody>
            <a:bodyPr wrap="square" rtlCol="0" anchor="ctr" anchorCtr="0">
              <a:noAutofit/>
            </a:bodyPr>
            <a:lstStyle/>
            <a:p>
              <a:pPr algn="ctr"/>
              <a:r>
                <a:rPr lang="de-DE" sz="1400" dirty="0" smtClean="0"/>
                <a:t>Remote Semaphore</a:t>
              </a:r>
              <a:endParaRPr lang="de-DE" sz="1400" dirty="0"/>
            </a:p>
          </p:txBody>
        </p:sp>
        <p:sp>
          <p:nvSpPr>
            <p:cNvPr id="35" name="Flussdiagramm: Verzögerung 34"/>
            <p:cNvSpPr/>
            <p:nvPr/>
          </p:nvSpPr>
          <p:spPr>
            <a:xfrm>
              <a:off x="6929454" y="3071810"/>
              <a:ext cx="500066" cy="571504"/>
            </a:xfrm>
            <a:prstGeom prst="flowChartDelay">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 Verbindung mit Pfeil 35"/>
            <p:cNvCxnSpPr>
              <a:stCxn id="34" idx="3"/>
              <a:endCxn id="35" idx="1"/>
            </p:cNvCxnSpPr>
            <p:nvPr/>
          </p:nvCxnSpPr>
          <p:spPr>
            <a:xfrm>
              <a:off x="5542876" y="3357562"/>
              <a:ext cx="1386578" cy="1588"/>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a:stCxn id="38" idx="1"/>
              <a:endCxn id="34" idx="1"/>
            </p:cNvCxnSpPr>
            <p:nvPr/>
          </p:nvCxnSpPr>
          <p:spPr>
            <a:xfrm>
              <a:off x="2357422" y="3357562"/>
              <a:ext cx="1285884" cy="1588"/>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Flussdiagramm: Verzögerung 37"/>
            <p:cNvSpPr/>
            <p:nvPr/>
          </p:nvSpPr>
          <p:spPr>
            <a:xfrm rot="10800000">
              <a:off x="1857356" y="3071810"/>
              <a:ext cx="500066" cy="571504"/>
            </a:xfrm>
            <a:prstGeom prst="flowChartDelay">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8" name="Gruppieren 102"/>
          <p:cNvGrpSpPr/>
          <p:nvPr/>
        </p:nvGrpSpPr>
        <p:grpSpPr>
          <a:xfrm>
            <a:off x="3143240" y="3500438"/>
            <a:ext cx="2928958" cy="1500198"/>
            <a:chOff x="3143240" y="3500438"/>
            <a:chExt cx="2928958" cy="1500198"/>
          </a:xfrm>
        </p:grpSpPr>
        <p:cxnSp>
          <p:nvCxnSpPr>
            <p:cNvPr id="50" name="Form 84"/>
            <p:cNvCxnSpPr>
              <a:endCxn id="55" idx="0"/>
            </p:cNvCxnSpPr>
            <p:nvPr/>
          </p:nvCxnSpPr>
          <p:spPr>
            <a:xfrm rot="16200000" flipH="1">
              <a:off x="5411396" y="3661173"/>
              <a:ext cx="714380" cy="392909"/>
            </a:xfrm>
            <a:prstGeom prst="bentConnector3">
              <a:avLst>
                <a:gd name="adj1" fmla="val -1555"/>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Form 84"/>
            <p:cNvCxnSpPr>
              <a:endCxn id="52" idx="0"/>
            </p:cNvCxnSpPr>
            <p:nvPr/>
          </p:nvCxnSpPr>
          <p:spPr>
            <a:xfrm rot="5400000">
              <a:off x="3089662" y="3661174"/>
              <a:ext cx="714380" cy="392909"/>
            </a:xfrm>
            <a:prstGeom prst="bentConnector3">
              <a:avLst>
                <a:gd name="adj1" fmla="val -1555"/>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Abgerundetes Rechteck 51"/>
            <p:cNvSpPr/>
            <p:nvPr/>
          </p:nvSpPr>
          <p:spPr>
            <a:xfrm>
              <a:off x="3143240" y="4214818"/>
              <a:ext cx="214314" cy="785818"/>
            </a:xfrm>
            <a:prstGeom prst="roundRect">
              <a:avLst/>
            </a:prstGeom>
            <a:solidFill>
              <a:schemeClr val="accent6">
                <a:lumMod val="40000"/>
                <a:lumOff val="6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p:cNvSpPr/>
            <p:nvPr/>
          </p:nvSpPr>
          <p:spPr>
            <a:xfrm>
              <a:off x="5857884" y="4214818"/>
              <a:ext cx="214314" cy="785818"/>
            </a:xfrm>
            <a:prstGeom prst="roundRect">
              <a:avLst/>
            </a:prstGeom>
            <a:solidFill>
              <a:schemeClr val="accent6">
                <a:lumMod val="40000"/>
                <a:lumOff val="6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RemoteSemaphore</a:t>
            </a:r>
            <a:endParaRPr lang="de-DE" dirty="0"/>
          </a:p>
        </p:txBody>
      </p:sp>
      <p:sp>
        <p:nvSpPr>
          <p:cNvPr id="3" name="Inhaltsplatzhalter 2"/>
          <p:cNvSpPr>
            <a:spLocks noGrp="1"/>
          </p:cNvSpPr>
          <p:nvPr>
            <p:ph idx="1"/>
          </p:nvPr>
        </p:nvSpPr>
        <p:spPr>
          <a:xfrm>
            <a:off x="3071802" y="1600200"/>
            <a:ext cx="5857916" cy="4525963"/>
          </a:xfrm>
        </p:spPr>
        <p:txBody>
          <a:bodyPr/>
          <a:lstStyle/>
          <a:p>
            <a:r>
              <a:rPr lang="de-DE" sz="2800" dirty="0" err="1" smtClean="0"/>
              <a:t>Mutually</a:t>
            </a:r>
            <a:r>
              <a:rPr lang="de-DE" sz="2800" dirty="0" smtClean="0"/>
              <a:t> </a:t>
            </a:r>
            <a:r>
              <a:rPr lang="de-DE" sz="2800" dirty="0" err="1" smtClean="0"/>
              <a:t>exclusive</a:t>
            </a:r>
            <a:r>
              <a:rPr lang="de-DE" sz="2800" dirty="0" smtClean="0"/>
              <a:t> </a:t>
            </a:r>
            <a:r>
              <a:rPr lang="de-DE" sz="2800" dirty="0" err="1" smtClean="0"/>
              <a:t>Shared</a:t>
            </a:r>
            <a:r>
              <a:rPr lang="de-DE" sz="2800" dirty="0" smtClean="0"/>
              <a:t> Memory </a:t>
            </a:r>
            <a:r>
              <a:rPr lang="de-DE" sz="2800" dirty="0" err="1" smtClean="0"/>
              <a:t>access</a:t>
            </a:r>
            <a:endParaRPr lang="de-DE" sz="2800" dirty="0" smtClean="0"/>
          </a:p>
          <a:p>
            <a:r>
              <a:rPr lang="de-DE" sz="2800" dirty="0" err="1" smtClean="0"/>
              <a:t>Created</a:t>
            </a:r>
            <a:r>
              <a:rPr lang="de-DE" sz="2800" dirty="0" smtClean="0"/>
              <a:t> </a:t>
            </a:r>
            <a:r>
              <a:rPr lang="de-DE" sz="2800" dirty="0" err="1" smtClean="0"/>
              <a:t>by</a:t>
            </a:r>
            <a:r>
              <a:rPr lang="de-DE" sz="2800" dirty="0" smtClean="0"/>
              <a:t> </a:t>
            </a:r>
            <a:r>
              <a:rPr lang="de-DE" sz="2800" dirty="0" err="1" smtClean="0"/>
              <a:t>master</a:t>
            </a:r>
            <a:r>
              <a:rPr lang="de-DE" sz="2800" dirty="0" smtClean="0"/>
              <a:t> </a:t>
            </a:r>
            <a:r>
              <a:rPr lang="de-DE" sz="2800" dirty="0" err="1" smtClean="0"/>
              <a:t>image</a:t>
            </a:r>
            <a:endParaRPr lang="de-DE" sz="2800" dirty="0" smtClean="0"/>
          </a:p>
          <a:p>
            <a:r>
              <a:rPr lang="de-DE" sz="2800" dirty="0" err="1" smtClean="0"/>
              <a:t>Twin</a:t>
            </a:r>
            <a:r>
              <a:rPr lang="de-DE" sz="2800" dirty="0" smtClean="0"/>
              <a:t> in </a:t>
            </a:r>
            <a:r>
              <a:rPr lang="de-DE" sz="2800" dirty="0" err="1" smtClean="0"/>
              <a:t>drone</a:t>
            </a:r>
            <a:r>
              <a:rPr lang="de-DE" sz="2800" dirty="0" smtClean="0"/>
              <a:t> </a:t>
            </a:r>
            <a:r>
              <a:rPr lang="de-DE" sz="2800" dirty="0" err="1" smtClean="0"/>
              <a:t>image</a:t>
            </a:r>
            <a:endParaRPr lang="de-DE" sz="2800" dirty="0" smtClean="0"/>
          </a:p>
          <a:p>
            <a:r>
              <a:rPr lang="de-DE" sz="2800" dirty="0" err="1" smtClean="0"/>
              <a:t>Synchronized</a:t>
            </a:r>
            <a:r>
              <a:rPr lang="de-DE" sz="2800" dirty="0" smtClean="0"/>
              <a:t> </a:t>
            </a:r>
            <a:r>
              <a:rPr lang="de-DE" sz="2800" dirty="0" smtClean="0"/>
              <a:t>via OS </a:t>
            </a:r>
            <a:r>
              <a:rPr lang="de-DE" sz="2800" dirty="0" err="1" smtClean="0"/>
              <a:t>event</a:t>
            </a:r>
            <a:r>
              <a:rPr lang="de-DE" sz="2800" dirty="0" smtClean="0"/>
              <a:t> </a:t>
            </a:r>
            <a:r>
              <a:rPr lang="de-DE" sz="2800" dirty="0" err="1" smtClean="0"/>
              <a:t>messages</a:t>
            </a:r>
            <a:endParaRPr lang="de-DE" sz="2800" dirty="0"/>
          </a:p>
        </p:txBody>
      </p:sp>
      <p:pic>
        <p:nvPicPr>
          <p:cNvPr id="5" name="Grafik 4" descr="11949849751056341160traffic_light_dan_gerhar_01.svg.med.png"/>
          <p:cNvPicPr>
            <a:picLocks noChangeAspect="1"/>
          </p:cNvPicPr>
          <p:nvPr/>
        </p:nvPicPr>
        <p:blipFill>
          <a:blip r:embed="rId3"/>
          <a:stretch>
            <a:fillRect/>
          </a:stretch>
        </p:blipFill>
        <p:spPr>
          <a:xfrm>
            <a:off x="500034" y="1643050"/>
            <a:ext cx="2307427" cy="271462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SemaphoreEventRelay</a:t>
            </a:r>
            <a:endParaRPr lang="de-DE" dirty="0"/>
          </a:p>
        </p:txBody>
      </p:sp>
      <p:sp>
        <p:nvSpPr>
          <p:cNvPr id="3" name="Inhaltsplatzhalter 2"/>
          <p:cNvSpPr>
            <a:spLocks noGrp="1"/>
          </p:cNvSpPr>
          <p:nvPr>
            <p:ph idx="1"/>
          </p:nvPr>
        </p:nvSpPr>
        <p:spPr/>
        <p:txBody>
          <a:bodyPr/>
          <a:lstStyle/>
          <a:p>
            <a:r>
              <a:rPr lang="en-US" dirty="0" smtClean="0"/>
              <a:t>Organize connection </a:t>
            </a:r>
            <a:r>
              <a:rPr lang="en-US" dirty="0" smtClean="0"/>
              <a:t>to other </a:t>
            </a:r>
            <a:r>
              <a:rPr lang="en-US" dirty="0" smtClean="0"/>
              <a:t>images</a:t>
            </a:r>
            <a:endParaRPr lang="en-US" dirty="0" smtClean="0"/>
          </a:p>
          <a:p>
            <a:r>
              <a:rPr lang="en-US" dirty="0" smtClean="0"/>
              <a:t>Instances in connected </a:t>
            </a:r>
            <a:r>
              <a:rPr lang="en-US" dirty="0" smtClean="0"/>
              <a:t>images</a:t>
            </a:r>
          </a:p>
          <a:p>
            <a:r>
              <a:rPr lang="en-US" dirty="0" smtClean="0"/>
              <a:t>Communication </a:t>
            </a:r>
            <a:r>
              <a:rPr lang="en-US" dirty="0" smtClean="0"/>
              <a:t>center for </a:t>
            </a:r>
            <a:r>
              <a:rPr lang="en-US" dirty="0" smtClean="0"/>
              <a:t>remote </a:t>
            </a:r>
            <a:r>
              <a:rPr lang="en-US" dirty="0" smtClean="0"/>
              <a:t>semaphore </a:t>
            </a:r>
            <a:r>
              <a:rPr lang="en-US" dirty="0" smtClean="0"/>
              <a:t>messages</a:t>
            </a:r>
          </a:p>
          <a:p>
            <a:pPr lvl="1"/>
            <a:r>
              <a:rPr lang="en-US" dirty="0" smtClean="0"/>
              <a:t>#</a:t>
            </a:r>
            <a:r>
              <a:rPr lang="en-US" dirty="0" err="1" smtClean="0"/>
              <a:t>signalRemote</a:t>
            </a:r>
            <a:endParaRPr lang="en-US" dirty="0" smtClean="0"/>
          </a:p>
          <a:p>
            <a:pPr lvl="1"/>
            <a:r>
              <a:rPr lang="en-US" dirty="0" smtClean="0"/>
              <a:t>#</a:t>
            </a:r>
            <a:r>
              <a:rPr lang="en-US" dirty="0" err="1" smtClean="0"/>
              <a:t>waitRemote</a:t>
            </a: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SharedMemory-ExampleApp</a:t>
            </a:r>
            <a:endParaRPr lang="de-DE" dirty="0"/>
          </a:p>
        </p:txBody>
      </p:sp>
      <p:pic>
        <p:nvPicPr>
          <p:cNvPr id="4" name="Picture 2"/>
          <p:cNvPicPr>
            <a:picLocks noGrp="1" noChangeAspect="1" noChangeArrowheads="1"/>
          </p:cNvPicPr>
          <p:nvPr>
            <p:ph idx="1"/>
          </p:nvPr>
        </p:nvPicPr>
        <p:blipFill>
          <a:blip r:embed="rId3"/>
          <a:srcRect/>
          <a:stretch>
            <a:fillRect/>
          </a:stretch>
        </p:blipFill>
        <p:spPr bwMode="auto">
          <a:xfrm>
            <a:off x="1000100" y="1857364"/>
            <a:ext cx="5066667" cy="3942857"/>
          </a:xfrm>
          <a:prstGeom prst="rect">
            <a:avLst/>
          </a:prstGeom>
          <a:noFill/>
          <a:ln w="9525">
            <a:noFill/>
            <a:miter lim="800000"/>
            <a:headEnd/>
            <a:tailEnd/>
          </a:ln>
          <a:effectLst/>
        </p:spPr>
      </p:pic>
      <p:sp>
        <p:nvSpPr>
          <p:cNvPr id="5" name="Textfeld 4"/>
          <p:cNvSpPr txBox="1"/>
          <p:nvPr/>
        </p:nvSpPr>
        <p:spPr>
          <a:xfrm>
            <a:off x="4500562" y="1571612"/>
            <a:ext cx="4429156" cy="1754326"/>
          </a:xfrm>
          <a:prstGeom prst="rect">
            <a:avLst/>
          </a:prstGeom>
          <a:solidFill>
            <a:schemeClr val="bg1"/>
          </a:solidFill>
          <a:ln>
            <a:solidFill>
              <a:schemeClr val="tx1"/>
            </a:solidFill>
          </a:ln>
        </p:spPr>
        <p:txBody>
          <a:bodyPr wrap="square" rtlCol="0">
            <a:spAutoFit/>
          </a:bodyPr>
          <a:lstStyle/>
          <a:p>
            <a:pPr>
              <a:buFont typeface="Courier New" pitchFamily="49" charset="0"/>
              <a:buChar char="o"/>
              <a:tabLst>
                <a:tab pos="266700" algn="l"/>
              </a:tabLst>
            </a:pPr>
            <a:r>
              <a:rPr lang="en-US" dirty="0" smtClean="0"/>
              <a:t>	</a:t>
            </a:r>
            <a:r>
              <a:rPr lang="en-US" dirty="0" smtClean="0"/>
              <a:t>Install </a:t>
            </a:r>
            <a:r>
              <a:rPr lang="en-US" dirty="0" smtClean="0"/>
              <a:t>Shared Memory</a:t>
            </a:r>
          </a:p>
          <a:p>
            <a:pPr>
              <a:buFont typeface="Courier New" pitchFamily="49" charset="0"/>
              <a:buChar char="o"/>
              <a:tabLst>
                <a:tab pos="266700" algn="l"/>
              </a:tabLst>
            </a:pPr>
            <a:r>
              <a:rPr lang="en-US" dirty="0" smtClean="0"/>
              <a:t>	Start </a:t>
            </a:r>
            <a:r>
              <a:rPr lang="en-US" dirty="0" smtClean="0"/>
              <a:t>Polycephaly </a:t>
            </a:r>
            <a:r>
              <a:rPr lang="en-US" dirty="0" smtClean="0"/>
              <a:t>drone.</a:t>
            </a:r>
            <a:endParaRPr lang="en-US" dirty="0" smtClean="0"/>
          </a:p>
          <a:p>
            <a:pPr>
              <a:buFont typeface="Courier New" pitchFamily="49" charset="0"/>
              <a:buChar char="o"/>
              <a:tabLst>
                <a:tab pos="266700" algn="l"/>
              </a:tabLst>
            </a:pPr>
            <a:r>
              <a:rPr lang="en-US" dirty="0" smtClean="0"/>
              <a:t>	Start drone client, use Shared Memory</a:t>
            </a:r>
            <a:r>
              <a:rPr lang="en-US" dirty="0" smtClean="0"/>
              <a:t>.</a:t>
            </a:r>
          </a:p>
          <a:p>
            <a:pPr>
              <a:buFont typeface="Courier New" pitchFamily="49" charset="0"/>
              <a:buChar char="o"/>
              <a:tabLst>
                <a:tab pos="266700" algn="l"/>
              </a:tabLst>
            </a:pPr>
            <a:r>
              <a:rPr lang="en-US" dirty="0" smtClean="0"/>
              <a:t>	Start </a:t>
            </a:r>
            <a:r>
              <a:rPr lang="en-US" dirty="0" smtClean="0"/>
              <a:t>d</a:t>
            </a:r>
            <a:r>
              <a:rPr lang="en-US" dirty="0" smtClean="0"/>
              <a:t>rone service </a:t>
            </a:r>
            <a:br>
              <a:rPr lang="en-US" dirty="0" smtClean="0"/>
            </a:br>
            <a:r>
              <a:rPr lang="en-US" dirty="0" smtClean="0"/>
              <a:t>	for pure Shared Memory use cases.</a:t>
            </a:r>
            <a:endParaRPr lang="en-US" dirty="0" smtClean="0"/>
          </a:p>
          <a:p>
            <a:pPr>
              <a:buFont typeface="Courier New" pitchFamily="49" charset="0"/>
              <a:buChar char="o"/>
              <a:tabLst>
                <a:tab pos="266700" algn="l"/>
              </a:tabLst>
            </a:pPr>
            <a:r>
              <a:rPr lang="en-US" dirty="0" smtClean="0"/>
              <a:t>	Run profiler.</a:t>
            </a:r>
            <a:endParaRPr lang="de-DE"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solidFill>
              </a:rPr>
              <a:t>Time </a:t>
            </a:r>
            <a:r>
              <a:rPr lang="de-DE" dirty="0" err="1" smtClean="0">
                <a:solidFill>
                  <a:schemeClr val="bg2"/>
                </a:solidFill>
              </a:rPr>
              <a:t>Profiles</a:t>
            </a:r>
            <a:endParaRPr lang="de-DE" dirty="0">
              <a:solidFill>
                <a:schemeClr val="bg2"/>
              </a:solidFill>
            </a:endParaRPr>
          </a:p>
        </p:txBody>
      </p:sp>
      <p:sp>
        <p:nvSpPr>
          <p:cNvPr id="6" name="Inhaltsplatzhalter 5"/>
          <p:cNvSpPr>
            <a:spLocks noGrp="1"/>
          </p:cNvSpPr>
          <p:nvPr>
            <p:ph idx="1"/>
          </p:nvPr>
        </p:nvSpPr>
        <p:spPr/>
        <p:txBody>
          <a:bodyPr/>
          <a:lstStyle/>
          <a:p>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Shared memory raw </a:t>
            </a:r>
            <a:r>
              <a:rPr lang="en-US" dirty="0" smtClean="0"/>
              <a:t>read/write</a:t>
            </a:r>
            <a:endParaRPr lang="de-DE" dirty="0"/>
          </a:p>
        </p:txBody>
      </p:sp>
      <p:sp>
        <p:nvSpPr>
          <p:cNvPr id="5" name="Inhaltsplatzhalter 4"/>
          <p:cNvSpPr>
            <a:spLocks noGrp="1"/>
          </p:cNvSpPr>
          <p:nvPr>
            <p:ph idx="1"/>
          </p:nvPr>
        </p:nvSpPr>
        <p:spPr/>
        <p:txBody>
          <a:bodyPr/>
          <a:lstStyle/>
          <a:p>
            <a:endParaRPr lang="de-DE" dirty="0"/>
          </a:p>
        </p:txBody>
      </p:sp>
      <p:graphicFrame>
        <p:nvGraphicFramePr>
          <p:cNvPr id="5122" name="Object 2"/>
          <p:cNvGraphicFramePr>
            <a:graphicFrameLocks noChangeAspect="1"/>
          </p:cNvGraphicFramePr>
          <p:nvPr/>
        </p:nvGraphicFramePr>
        <p:xfrm>
          <a:off x="500034" y="2857500"/>
          <a:ext cx="8285162" cy="1425575"/>
        </p:xfrm>
        <a:graphic>
          <a:graphicData uri="http://schemas.openxmlformats.org/presentationml/2006/ole">
            <p:oleObj spid="_x0000_s5122" name="Dokument" r:id="rId4" imgW="5908736" imgH="1016525" progId="Word.Document.12">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Shared memory raw </a:t>
            </a:r>
            <a:r>
              <a:rPr lang="en-US" dirty="0" smtClean="0"/>
              <a:t>read/write</a:t>
            </a:r>
            <a:endParaRPr lang="de-DE" dirty="0"/>
          </a:p>
        </p:txBody>
      </p:sp>
      <p:graphicFrame>
        <p:nvGraphicFramePr>
          <p:cNvPr id="4" name="Inhaltsplatzhalter 3"/>
          <p:cNvGraphicFramePr>
            <a:graphicFrameLocks noGrp="1"/>
          </p:cNvGraphicFramePr>
          <p:nvPr>
            <p:ph idx="1"/>
          </p:nvPr>
        </p:nvGraphicFramePr>
        <p:xfrm>
          <a:off x="1357290" y="1600200"/>
          <a:ext cx="6143668"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Shared</a:t>
            </a:r>
            <a:r>
              <a:rPr lang="de-DE" dirty="0" smtClean="0"/>
              <a:t> </a:t>
            </a:r>
            <a:r>
              <a:rPr lang="de-DE" dirty="0" smtClean="0"/>
              <a:t>Memory </a:t>
            </a:r>
            <a:r>
              <a:rPr lang="de-DE" dirty="0" smtClean="0"/>
              <a:t>Overhead</a:t>
            </a:r>
            <a:endParaRPr lang="de-DE" dirty="0"/>
          </a:p>
        </p:txBody>
      </p:sp>
      <p:sp>
        <p:nvSpPr>
          <p:cNvPr id="3" name="Inhaltsplatzhalter 2"/>
          <p:cNvSpPr>
            <a:spLocks noGrp="1"/>
          </p:cNvSpPr>
          <p:nvPr>
            <p:ph idx="1"/>
          </p:nvPr>
        </p:nvSpPr>
        <p:spPr/>
        <p:txBody>
          <a:bodyPr/>
          <a:lstStyle/>
          <a:p>
            <a:r>
              <a:rPr lang="en-US" dirty="0" err="1" smtClean="0"/>
              <a:t>SemaphoreEventRelay</a:t>
            </a:r>
            <a:r>
              <a:rPr lang="en-US" dirty="0" smtClean="0"/>
              <a:t> </a:t>
            </a:r>
            <a:r>
              <a:rPr lang="en-US" dirty="0" err="1" smtClean="0"/>
              <a:t>mutex</a:t>
            </a:r>
            <a:r>
              <a:rPr lang="en-US" dirty="0" smtClean="0"/>
              <a:t> roundtrip</a:t>
            </a:r>
            <a:endParaRPr lang="de-DE" dirty="0" smtClean="0"/>
          </a:p>
          <a:p>
            <a:pPr lvl="1"/>
            <a:r>
              <a:rPr lang="en-US" dirty="0" smtClean="0"/>
              <a:t>with OS event messages = 117 µs</a:t>
            </a:r>
          </a:p>
          <a:p>
            <a:pPr lvl="1"/>
            <a:r>
              <a:rPr lang="en-US" dirty="0" smtClean="0"/>
              <a:t>with UDP socket messages = 399 µs</a:t>
            </a:r>
            <a:endParaRPr lang="de-DE" dirty="0" smtClean="0"/>
          </a:p>
          <a:p>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tx2">
                <a:tint val="45000"/>
                <a:satMod val="400000"/>
              </a:schemeClr>
            </a:duotone>
            <a:lum bright="-15000"/>
          </a:blip>
          <a:srcRect/>
          <a:stretch>
            <a:fillRect/>
          </a:stretch>
        </a:blipFill>
        <a:effectLst/>
      </p:bgPr>
    </p:bg>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endParaRPr lang="de-DE" smtClean="0"/>
          </a:p>
        </p:txBody>
      </p:sp>
      <p:sp>
        <p:nvSpPr>
          <p:cNvPr id="16387" name="Inhaltsplatzhalter 2"/>
          <p:cNvSpPr>
            <a:spLocks noGrp="1"/>
          </p:cNvSpPr>
          <p:nvPr>
            <p:ph idx="1"/>
          </p:nvPr>
        </p:nvSpPr>
        <p:spPr/>
        <p:txBody>
          <a:bodyPr/>
          <a:lstStyle/>
          <a:p>
            <a:endParaRPr lang="de-DE" smtClean="0"/>
          </a:p>
        </p:txBody>
      </p:sp>
      <p:sp>
        <p:nvSpPr>
          <p:cNvPr id="5" name="Titel 1"/>
          <p:cNvSpPr txBox="1">
            <a:spLocks/>
          </p:cNvSpPr>
          <p:nvPr/>
        </p:nvSpPr>
        <p:spPr>
          <a:xfrm>
            <a:off x="2500313" y="4500563"/>
            <a:ext cx="6170612" cy="1643062"/>
          </a:xfrm>
          <a:prstGeom prst="rect">
            <a:avLst/>
          </a:prstGeom>
          <a:solidFill>
            <a:schemeClr val="tx1">
              <a:alpha val="50000"/>
            </a:schemeClr>
          </a:solidFill>
          <a:effectLst/>
        </p:spPr>
        <p:txBody>
          <a:bodyPr lIns="0" tIns="360000" rIns="0" anchor="ctr" anchorCtr="1">
            <a:normAutofit fontScale="75000" lnSpcReduction="20000"/>
          </a:bodyPr>
          <a:lstStyle/>
          <a:p>
            <a:pPr algn="ctr" fontAlgn="auto">
              <a:spcAft>
                <a:spcPts val="0"/>
              </a:spcAft>
              <a:defRPr/>
            </a:pPr>
            <a:r>
              <a:rPr lang="en-US" sz="4400" b="1" dirty="0">
                <a:solidFill>
                  <a:schemeClr val="bg1"/>
                </a:solidFill>
                <a:latin typeface="+mj-lt"/>
                <a:ea typeface="+mj-ea"/>
                <a:cs typeface="+mj-cs"/>
              </a:rPr>
              <a:t>Shared Memory Management </a:t>
            </a:r>
            <a:br>
              <a:rPr lang="en-US" sz="4400" b="1" dirty="0">
                <a:solidFill>
                  <a:schemeClr val="bg1"/>
                </a:solidFill>
                <a:latin typeface="+mj-lt"/>
                <a:ea typeface="+mj-ea"/>
                <a:cs typeface="+mj-cs"/>
              </a:rPr>
            </a:br>
            <a:r>
              <a:rPr lang="en-US" sz="4400" b="1" dirty="0">
                <a:solidFill>
                  <a:schemeClr val="bg1"/>
                </a:solidFill>
                <a:latin typeface="+mj-lt"/>
                <a:ea typeface="+mj-ea"/>
                <a:cs typeface="+mj-cs"/>
              </a:rPr>
              <a:t>for </a:t>
            </a:r>
            <a:r>
              <a:rPr lang="en-US" sz="4400" b="1" dirty="0" err="1">
                <a:solidFill>
                  <a:schemeClr val="bg1"/>
                </a:solidFill>
                <a:latin typeface="+mj-lt"/>
                <a:ea typeface="+mj-ea"/>
                <a:cs typeface="+mj-cs"/>
              </a:rPr>
              <a:t>VisualWorks</a:t>
            </a:r>
            <a:r>
              <a:rPr lang="de-DE" sz="4400" b="1" dirty="0">
                <a:solidFill>
                  <a:schemeClr val="bg1"/>
                </a:solidFill>
                <a:latin typeface="+mj-lt"/>
                <a:ea typeface="+mj-ea"/>
                <a:cs typeface="+mj-cs"/>
              </a:rPr>
              <a:t/>
            </a:r>
            <a:br>
              <a:rPr lang="de-DE" sz="4400" b="1" dirty="0">
                <a:solidFill>
                  <a:schemeClr val="bg1"/>
                </a:solidFill>
                <a:latin typeface="+mj-lt"/>
                <a:ea typeface="+mj-ea"/>
                <a:cs typeface="+mj-cs"/>
              </a:rPr>
            </a:br>
            <a:endParaRPr lang="de-DE" sz="440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Polycephaly Use Cases</a:t>
            </a:r>
            <a:endParaRPr lang="en-US" dirty="0"/>
          </a:p>
        </p:txBody>
      </p:sp>
      <p:sp>
        <p:nvSpPr>
          <p:cNvPr id="3" name="Inhaltsplatzhalter 2"/>
          <p:cNvSpPr>
            <a:spLocks noGrp="1"/>
          </p:cNvSpPr>
          <p:nvPr>
            <p:ph idx="1"/>
          </p:nvPr>
        </p:nvSpPr>
        <p:spPr>
          <a:xfrm>
            <a:off x="1000100" y="1731969"/>
            <a:ext cx="7000924" cy="2125659"/>
          </a:xfrm>
        </p:spPr>
        <p:txBody>
          <a:bodyPr/>
          <a:lstStyle/>
          <a:p>
            <a:pPr>
              <a:buNone/>
            </a:pPr>
            <a:r>
              <a:rPr lang="en-US" sz="2000" b="1" dirty="0" smtClean="0"/>
              <a:t>Overhead</a:t>
            </a:r>
            <a:r>
              <a:rPr lang="en-US" sz="2000" dirty="0" smtClean="0"/>
              <a:t>: Request </a:t>
            </a:r>
            <a:r>
              <a:rPr lang="en-US" sz="2000" dirty="0" smtClean="0"/>
              <a:t>to evaluate the empty </a:t>
            </a:r>
            <a:r>
              <a:rPr lang="en-US" sz="2000" dirty="0" smtClean="0"/>
              <a:t>block = 12,519 µs</a:t>
            </a:r>
            <a:endParaRPr lang="de-DE" sz="2000" dirty="0" smtClean="0"/>
          </a:p>
          <a:p>
            <a:endParaRPr lang="de-DE" dirty="0"/>
          </a:p>
        </p:txBody>
      </p:sp>
      <p:graphicFrame>
        <p:nvGraphicFramePr>
          <p:cNvPr id="6147" name="Object 3"/>
          <p:cNvGraphicFramePr>
            <a:graphicFrameLocks noChangeAspect="1"/>
          </p:cNvGraphicFramePr>
          <p:nvPr/>
        </p:nvGraphicFramePr>
        <p:xfrm>
          <a:off x="928662" y="2895601"/>
          <a:ext cx="8555182" cy="1890721"/>
        </p:xfrm>
        <a:graphic>
          <a:graphicData uri="http://schemas.openxmlformats.org/presentationml/2006/ole">
            <p:oleObj spid="_x0000_s6147" name="Dokument" r:id="rId4" imgW="5908736" imgH="1350207" progId="Word.Document.12">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Polycephaly </a:t>
            </a:r>
            <a:r>
              <a:rPr lang="en-US" dirty="0" smtClean="0"/>
              <a:t>with Shared </a:t>
            </a:r>
            <a:r>
              <a:rPr lang="en-US" dirty="0" smtClean="0"/>
              <a:t>Memory</a:t>
            </a:r>
            <a:endParaRPr lang="en-US" dirty="0"/>
          </a:p>
        </p:txBody>
      </p:sp>
      <p:sp>
        <p:nvSpPr>
          <p:cNvPr id="6" name="Inhaltsplatzhalter 5"/>
          <p:cNvSpPr>
            <a:spLocks noGrp="1"/>
          </p:cNvSpPr>
          <p:nvPr>
            <p:ph idx="1"/>
          </p:nvPr>
        </p:nvSpPr>
        <p:spPr/>
        <p:txBody>
          <a:bodyPr/>
          <a:lstStyle/>
          <a:p>
            <a:r>
              <a:rPr lang="en-US" sz="2400" dirty="0" smtClean="0"/>
              <a:t>Polycephaly requests, result via protected shared memory</a:t>
            </a:r>
            <a:endParaRPr lang="de-DE" sz="2400" dirty="0"/>
          </a:p>
        </p:txBody>
      </p:sp>
      <p:graphicFrame>
        <p:nvGraphicFramePr>
          <p:cNvPr id="7171" name="Object 3"/>
          <p:cNvGraphicFramePr>
            <a:graphicFrameLocks noChangeAspect="1"/>
          </p:cNvGraphicFramePr>
          <p:nvPr/>
        </p:nvGraphicFramePr>
        <p:xfrm>
          <a:off x="500034" y="2214554"/>
          <a:ext cx="8643966" cy="2119312"/>
        </p:xfrm>
        <a:graphic>
          <a:graphicData uri="http://schemas.openxmlformats.org/presentationml/2006/ole">
            <p:oleObj spid="_x0000_s7171" name="Dokument" r:id="rId4" imgW="5908736" imgH="1517228" progId="Word.Document.12">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Shared Memory Command And Data Exchange</a:t>
            </a:r>
            <a:endParaRPr lang="en-US" dirty="0"/>
          </a:p>
        </p:txBody>
      </p:sp>
      <p:sp>
        <p:nvSpPr>
          <p:cNvPr id="6" name="Inhaltsplatzhalter 5"/>
          <p:cNvSpPr>
            <a:spLocks noGrp="1"/>
          </p:cNvSpPr>
          <p:nvPr>
            <p:ph idx="1"/>
          </p:nvPr>
        </p:nvSpPr>
        <p:spPr/>
        <p:txBody>
          <a:bodyPr/>
          <a:lstStyle/>
          <a:p>
            <a:r>
              <a:rPr lang="en-US" sz="2400" dirty="0" smtClean="0"/>
              <a:t>Shared memory command, protected </a:t>
            </a:r>
            <a:r>
              <a:rPr lang="en-US" sz="2400" dirty="0" smtClean="0"/>
              <a:t>write, </a:t>
            </a:r>
            <a:r>
              <a:rPr lang="en-US" sz="2400" dirty="0" smtClean="0"/>
              <a:t>unprotected read</a:t>
            </a:r>
            <a:endParaRPr lang="de-DE" sz="2400" dirty="0"/>
          </a:p>
        </p:txBody>
      </p:sp>
      <p:graphicFrame>
        <p:nvGraphicFramePr>
          <p:cNvPr id="60419" name="Object 3"/>
          <p:cNvGraphicFramePr>
            <a:graphicFrameLocks noChangeAspect="1"/>
          </p:cNvGraphicFramePr>
          <p:nvPr/>
        </p:nvGraphicFramePr>
        <p:xfrm>
          <a:off x="928662" y="2500306"/>
          <a:ext cx="9744102" cy="2398724"/>
        </p:xfrm>
        <a:graphic>
          <a:graphicData uri="http://schemas.openxmlformats.org/presentationml/2006/ole">
            <p:oleObj spid="_x0000_s60419" name="Dokument" r:id="rId4" imgW="5908736" imgH="1511109" progId="Word.Document.12">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62466" name="Diagramm 1"/>
          <p:cNvPicPr>
            <a:picLocks noChangeArrowheads="1"/>
          </p:cNvPicPr>
          <p:nvPr/>
        </p:nvPicPr>
        <p:blipFill>
          <a:blip r:embed="rId3"/>
          <a:srcRect l="3814" b="5427"/>
          <a:stretch>
            <a:fillRect/>
          </a:stretch>
        </p:blipFill>
        <p:spPr bwMode="auto">
          <a:xfrm>
            <a:off x="500034" y="571480"/>
            <a:ext cx="5405436" cy="321471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62467" name="Diagramm 3"/>
          <p:cNvPicPr>
            <a:picLocks noChangeArrowheads="1"/>
          </p:cNvPicPr>
          <p:nvPr/>
        </p:nvPicPr>
        <p:blipFill>
          <a:blip r:embed="rId4"/>
          <a:srcRect l="9657" t="7584" r="16308" b="6461"/>
          <a:stretch>
            <a:fillRect/>
          </a:stretch>
        </p:blipFill>
        <p:spPr bwMode="auto">
          <a:xfrm>
            <a:off x="4857752" y="3571876"/>
            <a:ext cx="3286148" cy="242889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Fractal</a:t>
            </a:r>
            <a:r>
              <a:rPr lang="de-DE" dirty="0" smtClean="0"/>
              <a:t> </a:t>
            </a:r>
            <a:r>
              <a:rPr lang="de-DE" dirty="0" smtClean="0"/>
              <a:t>Explorer</a:t>
            </a:r>
            <a:endParaRPr lang="de-DE" dirty="0"/>
          </a:p>
        </p:txBody>
      </p:sp>
      <p:pic>
        <p:nvPicPr>
          <p:cNvPr id="63490" name="Picture 2"/>
          <p:cNvPicPr>
            <a:picLocks noGrp="1" noChangeAspect="1" noChangeArrowheads="1"/>
          </p:cNvPicPr>
          <p:nvPr>
            <p:ph idx="1"/>
          </p:nvPr>
        </p:nvPicPr>
        <p:blipFill>
          <a:blip r:embed="rId3"/>
          <a:srcRect/>
          <a:stretch>
            <a:fillRect/>
          </a:stretch>
        </p:blipFill>
        <p:spPr bwMode="auto">
          <a:xfrm>
            <a:off x="500034" y="1606038"/>
            <a:ext cx="5790477" cy="4514286"/>
          </a:xfrm>
          <a:prstGeom prst="rect">
            <a:avLst/>
          </a:prstGeom>
          <a:noFill/>
        </p:spPr>
      </p:pic>
      <p:sp>
        <p:nvSpPr>
          <p:cNvPr id="5" name="Textfeld 4"/>
          <p:cNvSpPr txBox="1"/>
          <p:nvPr/>
        </p:nvSpPr>
        <p:spPr>
          <a:xfrm>
            <a:off x="6500826" y="1719852"/>
            <a:ext cx="2214578" cy="923330"/>
          </a:xfrm>
          <a:prstGeom prst="rect">
            <a:avLst/>
          </a:prstGeom>
          <a:noFill/>
        </p:spPr>
        <p:txBody>
          <a:bodyPr wrap="square" rtlCol="0">
            <a:spAutoFit/>
          </a:bodyPr>
          <a:lstStyle/>
          <a:p>
            <a:r>
              <a:rPr lang="de-DE" dirty="0" err="1" smtClean="0"/>
              <a:t>Shared</a:t>
            </a:r>
            <a:r>
              <a:rPr lang="de-DE" dirty="0" smtClean="0"/>
              <a:t> Memory </a:t>
            </a:r>
            <a:r>
              <a:rPr lang="de-DE" dirty="0" err="1" smtClean="0"/>
              <a:t>data</a:t>
            </a:r>
            <a:r>
              <a:rPr lang="de-DE" dirty="0" smtClean="0"/>
              <a:t> </a:t>
            </a:r>
            <a:r>
              <a:rPr lang="de-DE" dirty="0" err="1" smtClean="0"/>
              <a:t>exchange</a:t>
            </a:r>
            <a:r>
              <a:rPr lang="de-DE" dirty="0" smtClean="0"/>
              <a:t> </a:t>
            </a:r>
            <a:r>
              <a:rPr lang="de-DE" dirty="0" err="1" smtClean="0"/>
              <a:t>saves</a:t>
            </a:r>
            <a:r>
              <a:rPr lang="de-DE" dirty="0" smtClean="0"/>
              <a:t> 5 </a:t>
            </a:r>
            <a:r>
              <a:rPr lang="de-DE" dirty="0" err="1" smtClean="0"/>
              <a:t>seconds</a:t>
            </a:r>
            <a:endParaRPr lang="de-DE" dirty="0"/>
          </a:p>
        </p:txBody>
      </p:sp>
      <p:sp>
        <p:nvSpPr>
          <p:cNvPr id="6" name="Textfeld 5"/>
          <p:cNvSpPr txBox="1"/>
          <p:nvPr/>
        </p:nvSpPr>
        <p:spPr>
          <a:xfrm>
            <a:off x="6500826" y="2857496"/>
            <a:ext cx="2214578" cy="646331"/>
          </a:xfrm>
          <a:prstGeom prst="rect">
            <a:avLst/>
          </a:prstGeom>
          <a:noFill/>
        </p:spPr>
        <p:txBody>
          <a:bodyPr wrap="square" rtlCol="0">
            <a:spAutoFit/>
          </a:bodyPr>
          <a:lstStyle/>
          <a:p>
            <a:r>
              <a:rPr lang="de-DE" dirty="0" err="1" smtClean="0"/>
              <a:t>from</a:t>
            </a:r>
            <a:r>
              <a:rPr lang="de-DE" dirty="0" smtClean="0"/>
              <a:t> a total </a:t>
            </a:r>
            <a:r>
              <a:rPr lang="de-DE" dirty="0" err="1" smtClean="0"/>
              <a:t>of</a:t>
            </a:r>
            <a:r>
              <a:rPr lang="de-DE" dirty="0" smtClean="0"/>
              <a:t> 109 </a:t>
            </a:r>
            <a:r>
              <a:rPr lang="de-DE" dirty="0" err="1" smtClean="0"/>
              <a:t>seconds</a:t>
            </a:r>
            <a:r>
              <a:rPr lang="de-DE" dirty="0" smtClean="0"/>
              <a: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Conclusions</a:t>
            </a:r>
            <a:endParaRPr lang="de-DE" dirty="0"/>
          </a:p>
        </p:txBody>
      </p:sp>
      <p:sp>
        <p:nvSpPr>
          <p:cNvPr id="3" name="Inhaltsplatzhalter 2"/>
          <p:cNvSpPr>
            <a:spLocks noGrp="1"/>
          </p:cNvSpPr>
          <p:nvPr>
            <p:ph idx="1"/>
          </p:nvPr>
        </p:nvSpPr>
        <p:spPr/>
        <p:txBody>
          <a:bodyPr/>
          <a:lstStyle/>
          <a:p>
            <a:r>
              <a:rPr lang="en-US" dirty="0" smtClean="0"/>
              <a:t>Shared </a:t>
            </a:r>
            <a:r>
              <a:rPr lang="en-US" dirty="0" smtClean="0"/>
              <a:t>Memory </a:t>
            </a:r>
            <a:r>
              <a:rPr lang="en-US" dirty="0" smtClean="0"/>
              <a:t>can speed </a:t>
            </a:r>
            <a:r>
              <a:rPr lang="en-US" dirty="0" smtClean="0"/>
              <a:t>up transfer </a:t>
            </a:r>
            <a:r>
              <a:rPr lang="en-US" dirty="0" smtClean="0"/>
              <a:t>significantly</a:t>
            </a:r>
            <a:endParaRPr lang="de-DE" dirty="0" smtClean="0"/>
          </a:p>
          <a:p>
            <a:pPr lvl="1"/>
            <a:r>
              <a:rPr lang="en-US" dirty="0" smtClean="0"/>
              <a:t>massive data exchange</a:t>
            </a:r>
          </a:p>
          <a:p>
            <a:pPr lvl="1"/>
            <a:r>
              <a:rPr lang="en-US" dirty="0" smtClean="0"/>
              <a:t>simple data</a:t>
            </a:r>
          </a:p>
          <a:p>
            <a:r>
              <a:rPr lang="en-US" dirty="0" smtClean="0"/>
              <a:t>Impressive reduction potential of </a:t>
            </a:r>
            <a:r>
              <a:rPr lang="en-US" b="1" dirty="0" smtClean="0"/>
              <a:t>97</a:t>
            </a:r>
            <a:r>
              <a:rPr lang="en-US" b="1" dirty="0" smtClean="0"/>
              <a:t>%</a:t>
            </a:r>
            <a:r>
              <a:rPr lang="en-US" dirty="0" smtClean="0"/>
              <a:t> </a:t>
            </a:r>
            <a:endParaRPr lang="en-US" dirty="0" smtClean="0"/>
          </a:p>
          <a:p>
            <a:r>
              <a:rPr lang="en-US" dirty="0" smtClean="0"/>
              <a:t>Perspectives </a:t>
            </a:r>
            <a:r>
              <a:rPr lang="en-US" dirty="0" smtClean="0"/>
              <a:t>for applications that suffer from high load for data exchange.</a:t>
            </a:r>
            <a:endParaRPr lang="de-DE" dirty="0" smtClean="0"/>
          </a:p>
          <a:p>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feld 3"/>
          <p:cNvSpPr txBox="1">
            <a:spLocks noChangeArrowheads="1"/>
          </p:cNvSpPr>
          <p:nvPr/>
        </p:nvSpPr>
        <p:spPr bwMode="auto">
          <a:xfrm>
            <a:off x="827088" y="1484313"/>
            <a:ext cx="7632700" cy="3970337"/>
          </a:xfrm>
          <a:prstGeom prst="rect">
            <a:avLst/>
          </a:prstGeom>
          <a:noFill/>
          <a:ln w="9525">
            <a:noFill/>
            <a:miter lim="800000"/>
            <a:headEnd/>
            <a:tailEnd/>
          </a:ln>
        </p:spPr>
        <p:txBody>
          <a:bodyPr>
            <a:spAutoFit/>
          </a:bodyPr>
          <a:lstStyle/>
          <a:p>
            <a:r>
              <a:rPr lang="de-DE" sz="3600" b="1">
                <a:latin typeface="Calibri" pitchFamily="34" charset="0"/>
              </a:rPr>
              <a:t>Holger Guhl</a:t>
            </a:r>
          </a:p>
          <a:p>
            <a:endParaRPr lang="de-DE" sz="3600">
              <a:latin typeface="Calibri" pitchFamily="34" charset="0"/>
            </a:endParaRPr>
          </a:p>
          <a:p>
            <a:r>
              <a:rPr lang="de-DE" sz="3600">
                <a:latin typeface="Calibri" pitchFamily="34" charset="0"/>
              </a:rPr>
              <a:t>Senior Smalltalker at Georg Heeg eK</a:t>
            </a:r>
          </a:p>
          <a:p>
            <a:endParaRPr lang="de-DE" sz="3600">
              <a:latin typeface="Calibri" pitchFamily="34" charset="0"/>
            </a:endParaRPr>
          </a:p>
          <a:p>
            <a:pPr lvl="3"/>
            <a:r>
              <a:rPr lang="de-DE" sz="3600">
                <a:latin typeface="Calibri" pitchFamily="34" charset="0"/>
                <a:hlinkClick r:id="rId3"/>
              </a:rPr>
              <a:t>www.heeg.de</a:t>
            </a:r>
            <a:endParaRPr lang="de-DE" sz="3600">
              <a:latin typeface="Calibri" pitchFamily="34" charset="0"/>
            </a:endParaRPr>
          </a:p>
          <a:p>
            <a:endParaRPr lang="de-DE" sz="3600">
              <a:latin typeface="Calibri" pitchFamily="34" charset="0"/>
            </a:endParaRPr>
          </a:p>
          <a:p>
            <a:r>
              <a:rPr lang="de-DE" sz="3600">
                <a:latin typeface="Calibri" pitchFamily="34" charset="0"/>
              </a:rPr>
              <a:t>mailto: holger@heeg.de</a:t>
            </a:r>
          </a:p>
        </p:txBody>
      </p:sp>
      <p:pic>
        <p:nvPicPr>
          <p:cNvPr id="18434" name="Picture 2" descr="\\ALTERJAMES\Heeg Dokumente\Grafiken &amp; Designs\GH_Logo_Schatten_II_aktuell.jpg"/>
          <p:cNvPicPr>
            <a:picLocks noChangeAspect="1" noChangeArrowheads="1"/>
          </p:cNvPicPr>
          <p:nvPr/>
        </p:nvPicPr>
        <p:blipFill>
          <a:blip r:embed="rId4"/>
          <a:srcRect/>
          <a:stretch>
            <a:fillRect/>
          </a:stretch>
        </p:blipFill>
        <p:spPr bwMode="auto">
          <a:xfrm>
            <a:off x="5148263" y="3284538"/>
            <a:ext cx="1674812" cy="112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ctrTitle"/>
          </p:nvPr>
        </p:nvSpPr>
        <p:spPr>
          <a:xfrm>
            <a:off x="755650" y="2928938"/>
            <a:ext cx="7772400" cy="2143125"/>
          </a:xfrm>
          <a:solidFill>
            <a:schemeClr val="bg1"/>
          </a:solidFill>
        </p:spPr>
        <p:txBody>
          <a:bodyPr/>
          <a:lstStyle/>
          <a:p>
            <a:r>
              <a:rPr lang="en-US" b="1" smtClean="0"/>
              <a:t>Shared Memory Management </a:t>
            </a:r>
            <a:br>
              <a:rPr lang="en-US" b="1" smtClean="0"/>
            </a:br>
            <a:r>
              <a:rPr lang="en-US" b="1" smtClean="0"/>
              <a:t>for VisualWorks</a:t>
            </a:r>
            <a:r>
              <a:rPr lang="de-DE" b="1" smtClean="0"/>
              <a:t/>
            </a:r>
            <a:br>
              <a:rPr lang="de-DE" b="1" smtClean="0"/>
            </a:br>
            <a:endParaRPr lang="de-DE"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Grafik 6" descr="computers_memories_threesome_malaysia_electronics_chip_integrated_circuit_desktop_1680x1050_hd-wallpaper-991693.jpg"/>
          <p:cNvPicPr>
            <a:picLocks noChangeAspect="1"/>
          </p:cNvPicPr>
          <p:nvPr/>
        </p:nvPicPr>
        <p:blipFill>
          <a:blip r:embed="rId3"/>
          <a:srcRect l="13725"/>
          <a:stretch>
            <a:fillRect/>
          </a:stretch>
        </p:blipFill>
        <p:spPr bwMode="auto">
          <a:xfrm>
            <a:off x="0" y="2303463"/>
            <a:ext cx="6286500" cy="4554537"/>
          </a:xfrm>
          <a:prstGeom prst="rect">
            <a:avLst/>
          </a:prstGeom>
          <a:noFill/>
          <a:ln w="9525">
            <a:noFill/>
            <a:miter lim="800000"/>
            <a:headEnd/>
            <a:tailEnd/>
          </a:ln>
        </p:spPr>
      </p:pic>
      <p:sp>
        <p:nvSpPr>
          <p:cNvPr id="22530" name="Textfeld 3"/>
          <p:cNvSpPr txBox="1">
            <a:spLocks noChangeArrowheads="1"/>
          </p:cNvSpPr>
          <p:nvPr/>
        </p:nvSpPr>
        <p:spPr bwMode="auto">
          <a:xfrm>
            <a:off x="2143125" y="2286000"/>
            <a:ext cx="5167313" cy="1016000"/>
          </a:xfrm>
          <a:prstGeom prst="rect">
            <a:avLst/>
          </a:prstGeom>
          <a:noFill/>
          <a:ln w="9525">
            <a:noFill/>
            <a:miter lim="800000"/>
            <a:headEnd/>
            <a:tailEnd/>
          </a:ln>
        </p:spPr>
        <p:txBody>
          <a:bodyPr wrap="none">
            <a:spAutoFit/>
          </a:bodyPr>
          <a:lstStyle/>
          <a:p>
            <a:r>
              <a:rPr lang="de-DE" sz="6000">
                <a:latin typeface="Calibri" pitchFamily="34" charset="0"/>
              </a:rPr>
              <a:t>shared memory</a:t>
            </a:r>
          </a:p>
        </p:txBody>
      </p:sp>
      <p:sp>
        <p:nvSpPr>
          <p:cNvPr id="22531" name="Textfeld 4"/>
          <p:cNvSpPr txBox="1">
            <a:spLocks noChangeArrowheads="1"/>
          </p:cNvSpPr>
          <p:nvPr/>
        </p:nvSpPr>
        <p:spPr bwMode="auto">
          <a:xfrm>
            <a:off x="4929188" y="1285875"/>
            <a:ext cx="2447925" cy="708025"/>
          </a:xfrm>
          <a:prstGeom prst="rect">
            <a:avLst/>
          </a:prstGeom>
          <a:noFill/>
          <a:ln w="9525">
            <a:noFill/>
            <a:miter lim="800000"/>
            <a:headEnd/>
            <a:tailEnd/>
          </a:ln>
        </p:spPr>
        <p:txBody>
          <a:bodyPr>
            <a:spAutoFit/>
          </a:bodyPr>
          <a:lstStyle/>
          <a:p>
            <a:r>
              <a:rPr lang="en-US" sz="4000">
                <a:latin typeface="Calibri" pitchFamily="34" charset="0"/>
              </a:rPr>
              <a:t>What</a:t>
            </a:r>
            <a:r>
              <a:rPr lang="de-DE" sz="4000">
                <a:latin typeface="Calibri" pitchFamily="34" charset="0"/>
              </a:rPr>
              <a:t>?</a:t>
            </a:r>
          </a:p>
        </p:txBody>
      </p:sp>
      <p:sp>
        <p:nvSpPr>
          <p:cNvPr id="22532" name="Textfeld 5"/>
          <p:cNvSpPr txBox="1">
            <a:spLocks noChangeArrowheads="1"/>
          </p:cNvSpPr>
          <p:nvPr/>
        </p:nvSpPr>
        <p:spPr bwMode="auto">
          <a:xfrm>
            <a:off x="6429375" y="3857625"/>
            <a:ext cx="1371600" cy="708025"/>
          </a:xfrm>
          <a:prstGeom prst="rect">
            <a:avLst/>
          </a:prstGeom>
          <a:noFill/>
          <a:ln w="9525">
            <a:noFill/>
            <a:miter lim="800000"/>
            <a:headEnd/>
            <a:tailEnd/>
          </a:ln>
        </p:spPr>
        <p:txBody>
          <a:bodyPr wrap="none">
            <a:spAutoFit/>
          </a:bodyPr>
          <a:lstStyle/>
          <a:p>
            <a:r>
              <a:rPr lang="de-DE" sz="4000">
                <a:latin typeface="Calibri" pitchFamily="34" charset="0"/>
              </a:rPr>
              <a:t>Why?</a:t>
            </a:r>
          </a:p>
        </p:txBody>
      </p:sp>
      <p:sp>
        <p:nvSpPr>
          <p:cNvPr id="3" name="Rechteck 2"/>
          <p:cNvSpPr/>
          <p:nvPr/>
        </p:nvSpPr>
        <p:spPr>
          <a:xfrm>
            <a:off x="7097713" y="6640513"/>
            <a:ext cx="2016125" cy="214312"/>
          </a:xfrm>
          <a:prstGeom prst="rect">
            <a:avLst/>
          </a:prstGeom>
        </p:spPr>
        <p:txBody>
          <a:bodyPr>
            <a:spAutoFit/>
          </a:bodyPr>
          <a:lstStyle/>
          <a:p>
            <a:pPr fontAlgn="auto">
              <a:spcBef>
                <a:spcPts val="0"/>
              </a:spcBef>
              <a:spcAft>
                <a:spcPts val="0"/>
              </a:spcAft>
              <a:defRPr/>
            </a:pPr>
            <a:r>
              <a:rPr lang="de-DE" sz="800" dirty="0">
                <a:solidFill>
                  <a:schemeClr val="bg1">
                    <a:lumMod val="75000"/>
                  </a:schemeClr>
                </a:solidFill>
                <a:latin typeface="+mn-lt"/>
                <a:cs typeface="+mn-cs"/>
              </a:rPr>
              <a:t>http://www.flickr.com/photos/ben_salter/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ctrTitle"/>
          </p:nvPr>
        </p:nvSpPr>
        <p:spPr/>
        <p:txBody>
          <a:bodyPr/>
          <a:lstStyle/>
          <a:p>
            <a:r>
              <a:rPr lang="en-US" b="1" smtClean="0"/>
              <a:t>Personal Experience:</a:t>
            </a:r>
            <a:r>
              <a:rPr lang="de-DE" b="1" smtClean="0"/>
              <a:t/>
            </a:r>
            <a:br>
              <a:rPr lang="de-DE" b="1" smtClean="0"/>
            </a:br>
            <a:r>
              <a:rPr lang="en-US" smtClean="0"/>
              <a:t>software assessment project</a:t>
            </a:r>
            <a:endParaRPr lang="de-DE" smtClean="0"/>
          </a:p>
        </p:txBody>
      </p:sp>
      <p:sp>
        <p:nvSpPr>
          <p:cNvPr id="3" name="Untertitel 2"/>
          <p:cNvSpPr>
            <a:spLocks noGrp="1"/>
          </p:cNvSpPr>
          <p:nvPr>
            <p:ph type="subTitle" idx="1"/>
          </p:nvPr>
        </p:nvSpPr>
        <p:spPr>
          <a:xfrm>
            <a:off x="1371600" y="4214813"/>
            <a:ext cx="6400800" cy="1423987"/>
          </a:xfrm>
        </p:spPr>
        <p:txBody>
          <a:bodyPr rtlCol="0">
            <a:normAutofit/>
          </a:bodyPr>
          <a:lstStyle/>
          <a:p>
            <a:pPr fontAlgn="auto">
              <a:spcAft>
                <a:spcPts val="0"/>
              </a:spcAft>
              <a:buFont typeface="Arial" pitchFamily="34" charset="0"/>
              <a:buNone/>
              <a:defRPr/>
            </a:pPr>
            <a:r>
              <a:rPr lang="en-US" b="1" dirty="0" smtClean="0">
                <a:solidFill>
                  <a:schemeClr val="tx1"/>
                </a:solidFill>
              </a:rPr>
              <a:t>huge</a:t>
            </a:r>
            <a:r>
              <a:rPr lang="en-US" dirty="0" smtClean="0">
                <a:solidFill>
                  <a:schemeClr val="tx1"/>
                </a:solidFill>
              </a:rPr>
              <a:t> customer project took 4 hours!</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ctrTitle"/>
          </p:nvPr>
        </p:nvSpPr>
        <p:spPr>
          <a:xfrm>
            <a:off x="3000375" y="2286000"/>
            <a:ext cx="4600575" cy="1470025"/>
          </a:xfrm>
        </p:spPr>
        <p:txBody>
          <a:bodyPr/>
          <a:lstStyle/>
          <a:p>
            <a:r>
              <a:rPr lang="de-DE" smtClean="0"/>
              <a:t>Polycephaly</a:t>
            </a:r>
          </a:p>
        </p:txBody>
      </p:sp>
      <p:sp>
        <p:nvSpPr>
          <p:cNvPr id="26626" name="Untertitel 2"/>
          <p:cNvSpPr>
            <a:spLocks noGrp="1"/>
          </p:cNvSpPr>
          <p:nvPr>
            <p:ph type="subTitle" idx="1"/>
          </p:nvPr>
        </p:nvSpPr>
        <p:spPr>
          <a:xfrm>
            <a:off x="3786188" y="3643313"/>
            <a:ext cx="4057650" cy="971550"/>
          </a:xfrm>
        </p:spPr>
        <p:txBody>
          <a:bodyPr/>
          <a:lstStyle/>
          <a:p>
            <a:r>
              <a:rPr lang="de-DE" sz="3600" dirty="0" smtClean="0">
                <a:solidFill>
                  <a:schemeClr val="tx1"/>
                </a:solidFill>
              </a:rPr>
              <a:t>= </a:t>
            </a:r>
            <a:r>
              <a:rPr lang="de-DE" sz="3600" dirty="0" err="1" smtClean="0">
                <a:solidFill>
                  <a:schemeClr val="tx1"/>
                </a:solidFill>
              </a:rPr>
              <a:t>use</a:t>
            </a:r>
            <a:r>
              <a:rPr lang="de-DE" sz="3600" dirty="0" smtClean="0">
                <a:solidFill>
                  <a:schemeClr val="tx1"/>
                </a:solidFill>
              </a:rPr>
              <a:t> </a:t>
            </a:r>
            <a:r>
              <a:rPr lang="de-DE" sz="3600" b="1" u="sng" dirty="0" smtClean="0">
                <a:solidFill>
                  <a:schemeClr val="tx1"/>
                </a:solidFill>
              </a:rPr>
              <a:t>all</a:t>
            </a:r>
            <a:r>
              <a:rPr lang="de-DE" sz="3600" dirty="0" smtClean="0">
                <a:solidFill>
                  <a:schemeClr val="tx1"/>
                </a:solidFill>
              </a:rPr>
              <a:t> CPUs</a:t>
            </a:r>
            <a:endParaRPr lang="de-DE" sz="3600" dirty="0" smtClean="0">
              <a:solidFill>
                <a:schemeClr val="tx1"/>
              </a:solidFill>
            </a:endParaRPr>
          </a:p>
        </p:txBody>
      </p:sp>
      <p:pic>
        <p:nvPicPr>
          <p:cNvPr id="26627" name="Grafik 3" descr="Light-Bulb-Jokes-for-Filmmakers.png"/>
          <p:cNvPicPr>
            <a:picLocks noChangeAspect="1"/>
          </p:cNvPicPr>
          <p:nvPr/>
        </p:nvPicPr>
        <p:blipFill>
          <a:blip r:embed="rId3"/>
          <a:srcRect/>
          <a:stretch>
            <a:fillRect/>
          </a:stretch>
        </p:blipFill>
        <p:spPr bwMode="auto">
          <a:xfrm>
            <a:off x="928688" y="1143000"/>
            <a:ext cx="2508250" cy="2517775"/>
          </a:xfrm>
          <a:prstGeom prst="rect">
            <a:avLst/>
          </a:prstGeom>
          <a:noFill/>
          <a:ln w="9525">
            <a:noFill/>
            <a:miter lim="800000"/>
            <a:headEnd/>
            <a:tailEnd/>
          </a:ln>
        </p:spPr>
      </p:pic>
      <p:sp>
        <p:nvSpPr>
          <p:cNvPr id="5" name="Untertitel 2"/>
          <p:cNvSpPr txBox="1">
            <a:spLocks/>
          </p:cNvSpPr>
          <p:nvPr/>
        </p:nvSpPr>
        <p:spPr>
          <a:xfrm>
            <a:off x="785813" y="5072063"/>
            <a:ext cx="7643812" cy="971550"/>
          </a:xfrm>
          <a:prstGeom prst="rect">
            <a:avLst/>
          </a:prstGeom>
          <a:noFill/>
        </p:spPr>
        <p:txBody>
          <a:bodyPr>
            <a:normAutofit/>
          </a:bodyPr>
          <a:lstStyle/>
          <a:p>
            <a:pPr algn="ctr" fontAlgn="auto">
              <a:spcBef>
                <a:spcPct val="20000"/>
              </a:spcBef>
              <a:spcAft>
                <a:spcPts val="0"/>
              </a:spcAft>
              <a:defRPr/>
            </a:pPr>
            <a:endParaRPr lang="de-DE" sz="36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ctrTitle"/>
          </p:nvPr>
        </p:nvSpPr>
        <p:spPr>
          <a:xfrm>
            <a:off x="1071538" y="1000108"/>
            <a:ext cx="7143800" cy="1470025"/>
          </a:xfrm>
        </p:spPr>
        <p:txBody>
          <a:bodyPr/>
          <a:lstStyle/>
          <a:p>
            <a:r>
              <a:rPr lang="de-DE" dirty="0" err="1" smtClean="0"/>
              <a:t>Polycephaly</a:t>
            </a:r>
            <a:r>
              <a:rPr lang="de-DE" dirty="0" smtClean="0"/>
              <a:t> </a:t>
            </a:r>
            <a:r>
              <a:rPr lang="en-US" dirty="0" smtClean="0"/>
              <a:t>Example</a:t>
            </a:r>
            <a:endParaRPr lang="de-DE" dirty="0" smtClean="0"/>
          </a:p>
        </p:txBody>
      </p:sp>
      <p:sp>
        <p:nvSpPr>
          <p:cNvPr id="26626" name="Untertitel 2"/>
          <p:cNvSpPr>
            <a:spLocks noGrp="1"/>
          </p:cNvSpPr>
          <p:nvPr>
            <p:ph type="subTitle" idx="1"/>
          </p:nvPr>
        </p:nvSpPr>
        <p:spPr>
          <a:xfrm>
            <a:off x="2285984" y="2428868"/>
            <a:ext cx="6215106" cy="3143272"/>
          </a:xfrm>
        </p:spPr>
        <p:txBody>
          <a:bodyPr/>
          <a:lstStyle/>
          <a:p>
            <a:pPr algn="l"/>
            <a:r>
              <a:rPr lang="en-US" sz="2400" dirty="0" smtClean="0">
                <a:solidFill>
                  <a:schemeClr val="tx1"/>
                </a:solidFill>
              </a:rPr>
              <a:t>| drones result |</a:t>
            </a:r>
            <a:endParaRPr lang="de-DE" sz="2400" dirty="0" smtClean="0">
              <a:solidFill>
                <a:schemeClr val="tx1"/>
              </a:solidFill>
            </a:endParaRPr>
          </a:p>
          <a:p>
            <a:pPr algn="l"/>
            <a:r>
              <a:rPr lang="en-US" sz="2400" dirty="0" smtClean="0">
                <a:solidFill>
                  <a:schemeClr val="tx1"/>
                </a:solidFill>
              </a:rPr>
              <a:t>drones := </a:t>
            </a:r>
            <a:r>
              <a:rPr lang="en-US" sz="2400" dirty="0" err="1" smtClean="0">
                <a:solidFill>
                  <a:schemeClr val="tx1"/>
                </a:solidFill>
              </a:rPr>
              <a:t>VirtualMachines</a:t>
            </a:r>
            <a:r>
              <a:rPr lang="en-US" sz="2400" dirty="0" smtClean="0">
                <a:solidFill>
                  <a:schemeClr val="tx1"/>
                </a:solidFill>
              </a:rPr>
              <a:t> new: 4.</a:t>
            </a:r>
            <a:endParaRPr lang="de-DE" sz="2400" dirty="0" smtClean="0">
              <a:solidFill>
                <a:schemeClr val="tx1"/>
              </a:solidFill>
            </a:endParaRPr>
          </a:p>
          <a:p>
            <a:pPr algn="l"/>
            <a:r>
              <a:rPr lang="en-US" sz="2400" dirty="0" smtClean="0">
                <a:solidFill>
                  <a:schemeClr val="tx1"/>
                </a:solidFill>
              </a:rPr>
              <a:t>result := drones </a:t>
            </a:r>
          </a:p>
          <a:p>
            <a:pPr algn="l"/>
            <a:r>
              <a:rPr lang="en-US" sz="2400" dirty="0" smtClean="0">
                <a:solidFill>
                  <a:schemeClr val="tx1"/>
                </a:solidFill>
              </a:rPr>
              <a:t>		do: '[:a :b | a + b]' </a:t>
            </a:r>
          </a:p>
          <a:p>
            <a:pPr algn="l"/>
            <a:r>
              <a:rPr lang="en-US" sz="2400" dirty="0" smtClean="0">
                <a:solidFill>
                  <a:schemeClr val="tx1"/>
                </a:solidFill>
              </a:rPr>
              <a:t>		with: #(1 2 3 4 5) </a:t>
            </a:r>
          </a:p>
          <a:p>
            <a:pPr algn="l"/>
            <a:r>
              <a:rPr lang="en-US" sz="2400" dirty="0" smtClean="0">
                <a:solidFill>
                  <a:schemeClr val="tx1"/>
                </a:solidFill>
              </a:rPr>
              <a:t>		with: #(5 4 3 2 1).</a:t>
            </a:r>
            <a:endParaRPr lang="de-DE" sz="2400" dirty="0" smtClean="0">
              <a:solidFill>
                <a:schemeClr val="tx1"/>
              </a:solidFill>
            </a:endParaRPr>
          </a:p>
          <a:p>
            <a:pPr algn="l"/>
            <a:r>
              <a:rPr lang="en-US" sz="2400" dirty="0" smtClean="0">
                <a:solidFill>
                  <a:schemeClr val="tx1"/>
                </a:solidFill>
              </a:rPr>
              <a:t>result = #(6 6 6 6 6)</a:t>
            </a:r>
            <a:endParaRPr lang="de-DE" sz="2400" dirty="0">
              <a:solidFill>
                <a:schemeClr val="tx1"/>
              </a:solidFill>
            </a:endParaRPr>
          </a:p>
        </p:txBody>
      </p:sp>
      <p:sp>
        <p:nvSpPr>
          <p:cNvPr id="5" name="Untertitel 2"/>
          <p:cNvSpPr txBox="1">
            <a:spLocks/>
          </p:cNvSpPr>
          <p:nvPr/>
        </p:nvSpPr>
        <p:spPr>
          <a:xfrm>
            <a:off x="785786" y="5286388"/>
            <a:ext cx="7643812" cy="971550"/>
          </a:xfrm>
          <a:prstGeom prst="rect">
            <a:avLst/>
          </a:prstGeom>
          <a:noFill/>
        </p:spPr>
        <p:txBody>
          <a:bodyPr>
            <a:normAutofit/>
          </a:bodyPr>
          <a:lstStyle/>
          <a:p>
            <a:pPr algn="ctr" fontAlgn="auto">
              <a:spcBef>
                <a:spcPct val="20000"/>
              </a:spcBef>
              <a:spcAft>
                <a:spcPts val="0"/>
              </a:spcAft>
              <a:defRPr/>
            </a:pPr>
            <a:endParaRPr lang="de-DE" sz="36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ctrTitle"/>
          </p:nvPr>
        </p:nvSpPr>
        <p:spPr>
          <a:xfrm>
            <a:off x="357158" y="357166"/>
            <a:ext cx="8286808" cy="1470025"/>
          </a:xfrm>
        </p:spPr>
        <p:txBody>
          <a:bodyPr/>
          <a:lstStyle/>
          <a:p>
            <a:r>
              <a:rPr lang="en-US" dirty="0" smtClean="0"/>
              <a:t>Project “Software Assessment”</a:t>
            </a:r>
            <a:endParaRPr lang="de-DE" dirty="0" smtClean="0"/>
          </a:p>
        </p:txBody>
      </p:sp>
      <p:sp>
        <p:nvSpPr>
          <p:cNvPr id="26626" name="Untertitel 2"/>
          <p:cNvSpPr>
            <a:spLocks noGrp="1"/>
          </p:cNvSpPr>
          <p:nvPr>
            <p:ph type="subTitle" idx="1"/>
          </p:nvPr>
        </p:nvSpPr>
        <p:spPr>
          <a:xfrm>
            <a:off x="2714612" y="1952626"/>
            <a:ext cx="5643602" cy="1000132"/>
          </a:xfrm>
        </p:spPr>
        <p:txBody>
          <a:bodyPr>
            <a:noAutofit/>
          </a:bodyPr>
          <a:lstStyle/>
          <a:p>
            <a:pPr algn="l"/>
            <a:r>
              <a:rPr lang="de-DE" sz="2800" dirty="0" err="1" smtClean="0">
                <a:solidFill>
                  <a:schemeClr val="tx1"/>
                </a:solidFill>
              </a:rPr>
              <a:t>Perfect</a:t>
            </a:r>
            <a:r>
              <a:rPr lang="de-DE" sz="2800" dirty="0" smtClean="0">
                <a:solidFill>
                  <a:schemeClr val="tx1"/>
                </a:solidFill>
              </a:rPr>
              <a:t> </a:t>
            </a:r>
            <a:r>
              <a:rPr lang="de-DE" sz="2800" dirty="0" err="1" smtClean="0">
                <a:solidFill>
                  <a:schemeClr val="tx1"/>
                </a:solidFill>
              </a:rPr>
              <a:t>options</a:t>
            </a:r>
            <a:r>
              <a:rPr lang="de-DE" sz="2800" dirty="0" smtClean="0">
                <a:solidFill>
                  <a:schemeClr val="tx1"/>
                </a:solidFill>
              </a:rPr>
              <a:t> </a:t>
            </a:r>
            <a:r>
              <a:rPr lang="de-DE" sz="2800" dirty="0" err="1" smtClean="0">
                <a:solidFill>
                  <a:schemeClr val="tx1"/>
                </a:solidFill>
              </a:rPr>
              <a:t>for</a:t>
            </a:r>
            <a:r>
              <a:rPr lang="de-DE" sz="2800" dirty="0" smtClean="0">
                <a:solidFill>
                  <a:schemeClr val="tx1"/>
                </a:solidFill>
              </a:rPr>
              <a:t> </a:t>
            </a:r>
            <a:r>
              <a:rPr lang="de-DE" sz="2800" dirty="0" err="1" smtClean="0">
                <a:solidFill>
                  <a:schemeClr val="tx1"/>
                </a:solidFill>
              </a:rPr>
              <a:t>task</a:t>
            </a:r>
            <a:r>
              <a:rPr lang="de-DE" sz="2800" dirty="0" smtClean="0">
                <a:solidFill>
                  <a:schemeClr val="tx1"/>
                </a:solidFill>
              </a:rPr>
              <a:t> </a:t>
            </a:r>
            <a:r>
              <a:rPr lang="de-DE" sz="2800" dirty="0" err="1" smtClean="0">
                <a:solidFill>
                  <a:schemeClr val="tx1"/>
                </a:solidFill>
              </a:rPr>
              <a:t>distribution</a:t>
            </a:r>
            <a:r>
              <a:rPr lang="de-DE" sz="2800" dirty="0" smtClean="0">
                <a:solidFill>
                  <a:schemeClr val="tx1"/>
                </a:solidFill>
              </a:rPr>
              <a:t> </a:t>
            </a:r>
          </a:p>
          <a:p>
            <a:pPr algn="l"/>
            <a:r>
              <a:rPr lang="de-DE" sz="2800" dirty="0" smtClean="0">
                <a:solidFill>
                  <a:schemeClr val="tx1"/>
                </a:solidFill>
              </a:rPr>
              <a:t>(per </a:t>
            </a:r>
            <a:r>
              <a:rPr lang="de-DE" sz="2800" dirty="0" err="1" smtClean="0">
                <a:solidFill>
                  <a:schemeClr val="tx1"/>
                </a:solidFill>
              </a:rPr>
              <a:t>package</a:t>
            </a:r>
            <a:r>
              <a:rPr lang="de-DE" sz="2800" dirty="0" smtClean="0">
                <a:solidFill>
                  <a:schemeClr val="tx1"/>
                </a:solidFill>
              </a:rPr>
              <a:t>, </a:t>
            </a:r>
            <a:r>
              <a:rPr lang="de-DE" sz="2800" dirty="0" err="1" smtClean="0">
                <a:solidFill>
                  <a:schemeClr val="tx1"/>
                </a:solidFill>
              </a:rPr>
              <a:t>class</a:t>
            </a:r>
            <a:r>
              <a:rPr lang="de-DE" sz="2800" dirty="0" smtClean="0">
                <a:solidFill>
                  <a:schemeClr val="tx1"/>
                </a:solidFill>
              </a:rPr>
              <a:t>)</a:t>
            </a:r>
            <a:endParaRPr lang="de-DE" sz="2800" dirty="0">
              <a:solidFill>
                <a:schemeClr val="tx1"/>
              </a:solidFill>
            </a:endParaRPr>
          </a:p>
        </p:txBody>
      </p:sp>
      <p:sp>
        <p:nvSpPr>
          <p:cNvPr id="5" name="Untertitel 2"/>
          <p:cNvSpPr txBox="1">
            <a:spLocks/>
          </p:cNvSpPr>
          <p:nvPr/>
        </p:nvSpPr>
        <p:spPr>
          <a:xfrm>
            <a:off x="785786" y="5286388"/>
            <a:ext cx="7643812" cy="971550"/>
          </a:xfrm>
          <a:prstGeom prst="rect">
            <a:avLst/>
          </a:prstGeom>
          <a:noFill/>
        </p:spPr>
        <p:txBody>
          <a:bodyPr>
            <a:normAutofit fontScale="77500" lnSpcReduction="20000"/>
          </a:bodyPr>
          <a:lstStyle/>
          <a:p>
            <a:pPr algn="ctr" fontAlgn="auto">
              <a:spcBef>
                <a:spcPct val="20000"/>
              </a:spcBef>
              <a:spcAft>
                <a:spcPts val="0"/>
              </a:spcAft>
              <a:buFont typeface="Wingdings"/>
              <a:buChar char="L"/>
              <a:defRPr/>
            </a:pPr>
            <a:r>
              <a:rPr lang="de-DE" sz="3600" dirty="0">
                <a:latin typeface="+mn-lt"/>
                <a:cs typeface="+mn-cs"/>
                <a:sym typeface="Wingdings" pitchFamily="2" charset="2"/>
              </a:rPr>
              <a:t> </a:t>
            </a:r>
            <a:r>
              <a:rPr lang="de-DE" sz="3600" dirty="0" err="1">
                <a:latin typeface="+mn-lt"/>
                <a:cs typeface="+mn-cs"/>
                <a:sym typeface="Wingdings" pitchFamily="2" charset="2"/>
              </a:rPr>
              <a:t>Disappointing</a:t>
            </a:r>
            <a:r>
              <a:rPr lang="de-DE" sz="3600" dirty="0">
                <a:latin typeface="+mn-lt"/>
                <a:cs typeface="+mn-cs"/>
                <a:sym typeface="Wingdings" pitchFamily="2" charset="2"/>
              </a:rPr>
              <a:t> </a:t>
            </a:r>
            <a:r>
              <a:rPr lang="de-DE" sz="3600" dirty="0" err="1">
                <a:latin typeface="+mn-lt"/>
                <a:cs typeface="+mn-cs"/>
                <a:sym typeface="Wingdings" pitchFamily="2" charset="2"/>
              </a:rPr>
              <a:t>results</a:t>
            </a:r>
            <a:r>
              <a:rPr lang="de-DE" sz="3600" dirty="0">
                <a:latin typeface="+mn-lt"/>
                <a:cs typeface="+mn-cs"/>
                <a:sym typeface="Wingdings" pitchFamily="2" charset="2"/>
              </a:rPr>
              <a:t>: </a:t>
            </a:r>
          </a:p>
          <a:p>
            <a:pPr algn="ctr" fontAlgn="auto">
              <a:spcBef>
                <a:spcPct val="20000"/>
              </a:spcBef>
              <a:spcAft>
                <a:spcPts val="0"/>
              </a:spcAft>
              <a:defRPr/>
            </a:pPr>
            <a:r>
              <a:rPr lang="en-US" sz="3600" dirty="0">
                <a:latin typeface="+mn-lt"/>
                <a:cs typeface="+mn-cs"/>
              </a:rPr>
              <a:t>Communication overhead consumed all time gains </a:t>
            </a:r>
            <a:endParaRPr lang="de-DE" sz="3600" dirty="0">
              <a:latin typeface="+mn-lt"/>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1000101" y="1952627"/>
            <a:ext cx="1083333" cy="108333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988337" y="3345799"/>
            <a:ext cx="1083333" cy="1083333"/>
          </a:xfrm>
          <a:prstGeom prst="rect">
            <a:avLst/>
          </a:prstGeom>
          <a:noFill/>
          <a:ln w="9525">
            <a:noFill/>
            <a:miter lim="800000"/>
            <a:headEnd/>
            <a:tailEnd/>
          </a:ln>
          <a:effectLst/>
        </p:spPr>
      </p:pic>
      <p:sp>
        <p:nvSpPr>
          <p:cNvPr id="7" name="Untertitel 2"/>
          <p:cNvSpPr txBox="1">
            <a:spLocks/>
          </p:cNvSpPr>
          <p:nvPr/>
        </p:nvSpPr>
        <p:spPr bwMode="auto">
          <a:xfrm>
            <a:off x="2714612" y="3571876"/>
            <a:ext cx="5643602" cy="1000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2800" b="0" i="0" u="none" strike="noStrike" kern="1200" cap="none" spc="0" normalizeH="0" baseline="0" noProof="0" dirty="0" smtClean="0">
                <a:ln>
                  <a:noFill/>
                </a:ln>
                <a:solidFill>
                  <a:schemeClr val="tx1"/>
                </a:solidFill>
                <a:effectLst/>
                <a:uLnTx/>
                <a:uFillTx/>
                <a:latin typeface="+mn-lt"/>
                <a:ea typeface="+mn-ea"/>
                <a:cs typeface="+mn-cs"/>
              </a:rPr>
              <a:t>Needs </a:t>
            </a:r>
            <a:r>
              <a:rPr kumimoji="0" lang="de-DE" sz="2800" b="0" i="0" u="none" strike="noStrike" kern="1200" cap="none" spc="0" normalizeH="0" baseline="0" noProof="0" dirty="0" err="1" smtClean="0">
                <a:ln>
                  <a:noFill/>
                </a:ln>
                <a:solidFill>
                  <a:schemeClr val="tx1"/>
                </a:solidFill>
                <a:effectLst/>
                <a:uLnTx/>
                <a:uFillTx/>
                <a:latin typeface="+mn-lt"/>
                <a:ea typeface="+mn-ea"/>
                <a:cs typeface="+mn-cs"/>
              </a:rPr>
              <a:t>to</a:t>
            </a:r>
            <a:r>
              <a:rPr kumimoji="0" lang="de-DE" sz="28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2800" b="0" i="0" u="none" strike="noStrike" kern="1200" cap="none" spc="0" normalizeH="0" baseline="0" noProof="0" dirty="0" err="1" smtClean="0">
                <a:ln>
                  <a:noFill/>
                </a:ln>
                <a:solidFill>
                  <a:schemeClr val="tx1"/>
                </a:solidFill>
                <a:effectLst/>
                <a:uLnTx/>
                <a:uFillTx/>
                <a:latin typeface="+mn-lt"/>
                <a:ea typeface="+mn-ea"/>
                <a:cs typeface="+mn-cs"/>
              </a:rPr>
              <a:t>report</a:t>
            </a:r>
            <a:r>
              <a:rPr kumimoji="0" lang="de-DE" sz="28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2800" b="0" i="0" u="none" strike="noStrike" kern="1200" cap="none" spc="0" normalizeH="0" baseline="0" noProof="0" dirty="0" err="1" smtClean="0">
                <a:ln>
                  <a:noFill/>
                </a:ln>
                <a:solidFill>
                  <a:schemeClr val="tx1"/>
                </a:solidFill>
                <a:effectLst/>
                <a:uLnTx/>
                <a:uFillTx/>
                <a:latin typeface="+mn-lt"/>
                <a:ea typeface="+mn-ea"/>
                <a:cs typeface="+mn-cs"/>
              </a:rPr>
              <a:t>much</a:t>
            </a:r>
            <a:r>
              <a:rPr kumimoji="0" lang="de-DE" sz="28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2800" b="0" i="0" u="none" strike="noStrike" kern="1200" cap="none" spc="0" normalizeH="0" baseline="0" noProof="0" dirty="0" err="1" smtClean="0">
                <a:ln>
                  <a:noFill/>
                </a:ln>
                <a:solidFill>
                  <a:schemeClr val="tx1"/>
                </a:solidFill>
                <a:effectLst/>
                <a:uLnTx/>
                <a:uFillTx/>
                <a:latin typeface="+mn-lt"/>
                <a:ea typeface="+mn-ea"/>
                <a:cs typeface="+mn-cs"/>
              </a:rPr>
              <a:t>results</a:t>
            </a: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1938</Words>
  <PresentationFormat>Bildschirmpräsentation (4:3)</PresentationFormat>
  <Paragraphs>190</Paragraphs>
  <Slides>25</Slides>
  <Notes>25</Notes>
  <HiddenSlides>1</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25</vt:i4>
      </vt:variant>
    </vt:vector>
  </HeadingPairs>
  <TitlesOfParts>
    <vt:vector size="27" baseType="lpstr">
      <vt:lpstr>Larissa-Design</vt:lpstr>
      <vt:lpstr>Microsoft Office Word-Dokument</vt:lpstr>
      <vt:lpstr>Shared Memory Management  for VisualWorks </vt:lpstr>
      <vt:lpstr>Folie 2</vt:lpstr>
      <vt:lpstr>Folie 3</vt:lpstr>
      <vt:lpstr>Shared Memory Management  for VisualWorks </vt:lpstr>
      <vt:lpstr>Folie 5</vt:lpstr>
      <vt:lpstr>Personal Experience: software assessment project</vt:lpstr>
      <vt:lpstr>Polycephaly</vt:lpstr>
      <vt:lpstr>Polycephaly Example</vt:lpstr>
      <vt:lpstr>Project “Software Assessment”</vt:lpstr>
      <vt:lpstr>Shared Memory</vt:lpstr>
      <vt:lpstr>Tools Architecture</vt:lpstr>
      <vt:lpstr>Application Scheme</vt:lpstr>
      <vt:lpstr>RemoteSemaphore</vt:lpstr>
      <vt:lpstr>SemaphoreEventRelay</vt:lpstr>
      <vt:lpstr>SharedMemory-ExampleApp</vt:lpstr>
      <vt:lpstr>Time Profiles</vt:lpstr>
      <vt:lpstr>Shared memory raw read/write</vt:lpstr>
      <vt:lpstr>Shared memory raw read/write</vt:lpstr>
      <vt:lpstr>Shared Memory Overhead</vt:lpstr>
      <vt:lpstr>Polycephaly Use Cases</vt:lpstr>
      <vt:lpstr>Polycephaly with Shared Memory</vt:lpstr>
      <vt:lpstr>Shared Memory Command And Data Exchange</vt:lpstr>
      <vt:lpstr>Folie 23</vt:lpstr>
      <vt:lpstr>Fractal Explorer</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Memory Management  for VisualWorks </dc:title>
  <cp:lastModifiedBy>Holger</cp:lastModifiedBy>
  <cp:revision>19</cp:revision>
  <dcterms:modified xsi:type="dcterms:W3CDTF">2013-09-07T23:27:55Z</dcterms:modified>
</cp:coreProperties>
</file>