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22"/>
  </p:notesMasterIdLst>
  <p:handoutMasterIdLst>
    <p:handoutMasterId r:id="rId23"/>
  </p:handoutMasterIdLst>
  <p:sldIdLst>
    <p:sldId id="806" r:id="rId2"/>
    <p:sldId id="922" r:id="rId3"/>
    <p:sldId id="959" r:id="rId4"/>
    <p:sldId id="960" r:id="rId5"/>
    <p:sldId id="1000" r:id="rId6"/>
    <p:sldId id="1004" r:id="rId7"/>
    <p:sldId id="961" r:id="rId8"/>
    <p:sldId id="1001" r:id="rId9"/>
    <p:sldId id="1002" r:id="rId10"/>
    <p:sldId id="1005" r:id="rId11"/>
    <p:sldId id="1006" r:id="rId12"/>
    <p:sldId id="1007" r:id="rId13"/>
    <p:sldId id="1008" r:id="rId14"/>
    <p:sldId id="1009" r:id="rId15"/>
    <p:sldId id="1010" r:id="rId16"/>
    <p:sldId id="1013" r:id="rId17"/>
    <p:sldId id="1012" r:id="rId18"/>
    <p:sldId id="1003" r:id="rId19"/>
    <p:sldId id="956" r:id="rId20"/>
    <p:sldId id="958" r:id="rId2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2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2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2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2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2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2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2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2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2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7">
          <p15:clr>
            <a:srgbClr val="A4A3A4"/>
          </p15:clr>
        </p15:guide>
        <p15:guide id="2" pos="220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8000"/>
    <a:srgbClr val="E00000"/>
    <a:srgbClr val="FA184E"/>
    <a:srgbClr val="929903"/>
    <a:srgbClr val="D1CDAB"/>
    <a:srgbClr val="C6C896"/>
    <a:srgbClr val="00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7" autoAdjust="0"/>
    <p:restoredTop sz="86410" autoAdjust="0"/>
  </p:normalViewPr>
  <p:slideViewPr>
    <p:cSldViewPr snapToGrid="0" snapToObjects="1">
      <p:cViewPr varScale="1">
        <p:scale>
          <a:sx n="35" d="100"/>
          <a:sy n="35" d="100"/>
        </p:scale>
        <p:origin x="-77" y="-2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8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-1075" y="-72"/>
      </p:cViewPr>
      <p:guideLst>
        <p:guide orient="horz" pos="2927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49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3813" y="31750"/>
            <a:ext cx="301783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281" tIns="0" rIns="19281" bIns="0" numCol="1" anchor="t" anchorCtr="0" compatLnSpc="1">
            <a:prstTxWarp prst="textNoShape">
              <a:avLst/>
            </a:prstTxWarp>
          </a:bodyPr>
          <a:lstStyle>
            <a:lvl1pPr defTabSz="938213">
              <a:defRPr sz="1800" b="0" i="1" smtClean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8750" y="31750"/>
            <a:ext cx="3017838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281" tIns="0" rIns="19281" bIns="0" numCol="1" anchor="t" anchorCtr="0" compatLnSpc="1">
            <a:prstTxWarp prst="textNoShape">
              <a:avLst/>
            </a:prstTxWarp>
          </a:bodyPr>
          <a:lstStyle>
            <a:lvl1pPr algn="r" defTabSz="938213">
              <a:defRPr sz="1800" b="0" i="1" smtClean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0788" y="711200"/>
            <a:ext cx="4606925" cy="3454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9325" y="4422775"/>
            <a:ext cx="511175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15" tIns="46614" rIns="93215" bIns="466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3813" y="8813800"/>
            <a:ext cx="301783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281" tIns="0" rIns="19281" bIns="0" numCol="1" anchor="b" anchorCtr="0" compatLnSpc="1">
            <a:prstTxWarp prst="textNoShape">
              <a:avLst/>
            </a:prstTxWarp>
          </a:bodyPr>
          <a:lstStyle>
            <a:lvl1pPr defTabSz="938213">
              <a:defRPr sz="1800" b="0" i="1" smtClean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8750" y="8813800"/>
            <a:ext cx="3017838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281" tIns="0" rIns="19281" bIns="0" numCol="1" anchor="b" anchorCtr="0" compatLnSpc="1">
            <a:prstTxWarp prst="textNoShape">
              <a:avLst/>
            </a:prstTxWarp>
          </a:bodyPr>
          <a:lstStyle>
            <a:lvl1pPr algn="r" defTabSz="938213">
              <a:defRPr sz="1800" b="0" i="1" smtClean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69035CA3-2F71-4FC7-84B5-F8106423A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642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6" name="Rectangle 2"/>
          <p:cNvSpPr>
            <a:spLocks noChangeArrowheads="1"/>
          </p:cNvSpPr>
          <p:nvPr/>
        </p:nvSpPr>
        <p:spPr bwMode="auto">
          <a:xfrm>
            <a:off x="3973513" y="-1588"/>
            <a:ext cx="3036887" cy="46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973513" y="8829675"/>
            <a:ext cx="30368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344" tIns="0" rIns="19344" bIns="0" anchor="b"/>
          <a:lstStyle/>
          <a:p>
            <a:pPr algn="r" defTabSz="928688"/>
            <a:r>
              <a:rPr lang="en-US" sz="1000" b="0" i="1">
                <a:solidFill>
                  <a:schemeClr val="tx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163268" name="Rectangle 4"/>
          <p:cNvSpPr>
            <a:spLocks noChangeArrowheads="1"/>
          </p:cNvSpPr>
          <p:nvPr/>
        </p:nvSpPr>
        <p:spPr bwMode="auto">
          <a:xfrm>
            <a:off x="0" y="8829675"/>
            <a:ext cx="30368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63269" name="Rectangle 5"/>
          <p:cNvSpPr>
            <a:spLocks noChangeArrowheads="1"/>
          </p:cNvSpPr>
          <p:nvPr/>
        </p:nvSpPr>
        <p:spPr bwMode="auto">
          <a:xfrm>
            <a:off x="0" y="-1588"/>
            <a:ext cx="3036888" cy="46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99" tIns="46749" rIns="93499" bIns="46749"/>
          <a:lstStyle/>
          <a:p>
            <a:pPr eaLnBrk="1" hangingPunct="1"/>
            <a:r>
              <a:rPr lang="en-US" dirty="0" smtClean="0"/>
              <a:t>Hi – Dirk Verleysen – Software Engineer OST</a:t>
            </a:r>
          </a:p>
          <a:p>
            <a:pPr eaLnBrk="1" hangingPunct="1"/>
            <a:r>
              <a:rPr lang="en-US" dirty="0" smtClean="0"/>
              <a:t>Lead</a:t>
            </a:r>
            <a:r>
              <a:rPr lang="en-US" baseline="0" dirty="0" smtClean="0"/>
              <a:t> Developer Modeling &amp; Mapping Tool</a:t>
            </a:r>
          </a:p>
          <a:p>
            <a:pPr eaLnBrk="1" hangingPunct="1"/>
            <a:r>
              <a:rPr lang="en-US" baseline="0" dirty="0" smtClean="0"/>
              <a:t>Show some of the features of the Native Windows </a:t>
            </a:r>
            <a:r>
              <a:rPr lang="en-US" baseline="0" dirty="0" err="1" smtClean="0"/>
              <a:t>Cincom</a:t>
            </a:r>
            <a:r>
              <a:rPr lang="en-US" baseline="0" dirty="0" smtClean="0"/>
              <a:t> Smalltalk UI</a:t>
            </a:r>
          </a:p>
          <a:p>
            <a:pPr eaLnBrk="1" hangingPunct="1"/>
            <a:endParaRPr lang="en-US" dirty="0" smtClean="0"/>
          </a:p>
        </p:txBody>
      </p:sp>
      <p:sp>
        <p:nvSpPr>
          <p:cNvPr id="10247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4850"/>
            <a:ext cx="4627562" cy="3470275"/>
          </a:xfrm>
          <a:ln cap="flat"/>
        </p:spPr>
      </p:sp>
    </p:spTree>
    <p:extLst>
      <p:ext uri="{BB962C8B-B14F-4D97-AF65-F5344CB8AC3E}">
        <p14:creationId xmlns:p14="http://schemas.microsoft.com/office/powerpoint/2010/main" val="3741720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EDF6D-0B7D-482F-9861-DC1F2F4B116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27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 txBox="1">
            <a:spLocks noGrp="1" noChangeArrowheads="1"/>
          </p:cNvSpPr>
          <p:nvPr/>
        </p:nvSpPr>
        <p:spPr bwMode="auto">
          <a:xfrm>
            <a:off x="3972560" y="8829576"/>
            <a:ext cx="3037840" cy="46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412" tIns="0" rIns="19412" bIns="0" anchor="b"/>
          <a:lstStyle>
            <a:lvl1pPr>
              <a:defRPr sz="32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fld id="{DF3C52E9-2A23-4945-A64C-3CF34C72C23F}" type="slidenum">
              <a:rPr lang="en-US" sz="1000" b="0" i="1">
                <a:solidFill>
                  <a:schemeClr val="tx1"/>
                </a:solidFill>
                <a:latin typeface="Times New Roman" pitchFamily="18" charset="0"/>
              </a:rPr>
              <a:pPr algn="r"/>
              <a:t>2</a:t>
            </a:fld>
            <a:endParaRPr lang="en-US" sz="1000" b="0" i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4850"/>
            <a:ext cx="4625975" cy="3470275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 smtClean="0"/>
              <a:t>ObjectStudio</a:t>
            </a:r>
            <a:r>
              <a:rPr lang="en-US" dirty="0" smtClean="0"/>
              <a:t> centric</a:t>
            </a:r>
          </a:p>
          <a:p>
            <a:r>
              <a:rPr lang="en-US" dirty="0" smtClean="0"/>
              <a:t>In the future it might</a:t>
            </a:r>
            <a:r>
              <a:rPr lang="en-US" baseline="0" dirty="0" smtClean="0"/>
              <a:t> be usable by VW Users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1352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Related Talks</a:t>
            </a:r>
            <a:r>
              <a:rPr lang="nl-BE" baseline="0" dirty="0" smtClean="0"/>
              <a:t> </a:t>
            </a:r>
          </a:p>
          <a:p>
            <a:r>
              <a:rPr lang="nl-BE" baseline="0" dirty="0" smtClean="0"/>
              <a:t>Interesting for CST users en I want to specially mention the talk of Andreas Hiltner of tomorrow afternoon which is directly related to this talk and will be more about the insides of the project.</a:t>
            </a:r>
          </a:p>
          <a:p>
            <a:r>
              <a:rPr lang="nl-BE" baseline="0" dirty="0" smtClean="0"/>
              <a:t>Project got started around July last year and Andreas did a lightning talk about it in Gent last year. </a:t>
            </a:r>
          </a:p>
          <a:p>
            <a:endParaRPr lang="nl-BE" baseline="0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035CA3-2F71-4FC7-84B5-F8106423A7A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9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You’ll see this slide tomorrow as well and i stole it but it’s too important.</a:t>
            </a:r>
          </a:p>
          <a:p>
            <a:r>
              <a:rPr lang="nl-BE" dirty="0" smtClean="0"/>
              <a:t>The current</a:t>
            </a:r>
            <a:r>
              <a:rPr lang="nl-BE" baseline="0" dirty="0" smtClean="0"/>
              <a:t> OST API is old, written in C, hard to maintain and extend.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035CA3-2F71-4FC7-84B5-F8106423A7A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15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Limits of the UI and we needed</a:t>
            </a:r>
            <a:r>
              <a:rPr lang="nl-BE" baseline="0" dirty="0" smtClean="0"/>
              <a:t> to find out.</a:t>
            </a:r>
          </a:p>
          <a:p>
            <a:endParaRPr lang="nl-BE" baseline="0" dirty="0" smtClean="0"/>
          </a:p>
          <a:p>
            <a:r>
              <a:rPr lang="nl-BE" baseline="0" dirty="0" smtClean="0"/>
              <a:t>Hobby – Business - Whisky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035CA3-2F71-4FC7-84B5-F8106423A7A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9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Gradient background –</a:t>
            </a:r>
            <a:r>
              <a:rPr lang="nl-BE" baseline="0" dirty="0" smtClean="0"/>
              <a:t> drawn by windows</a:t>
            </a:r>
            <a:endParaRPr lang="nl-BE" dirty="0" smtClean="0"/>
          </a:p>
          <a:p>
            <a:r>
              <a:rPr lang="nl-BE" dirty="0" smtClean="0"/>
              <a:t>UIOwnerDrawButton</a:t>
            </a:r>
            <a:r>
              <a:rPr lang="nl-BE" baseline="0" dirty="0" smtClean="0"/>
              <a:t> with png’s.</a:t>
            </a:r>
          </a:p>
          <a:p>
            <a:r>
              <a:rPr lang="nl-BE" baseline="0" dirty="0" smtClean="0"/>
              <a:t>OLD -&gt; bmp background</a:t>
            </a:r>
          </a:p>
          <a:p>
            <a:r>
              <a:rPr lang="nl-BE" baseline="0" dirty="0" smtClean="0"/>
              <a:t>Buttons are push buttons with bitmaps on them</a:t>
            </a:r>
          </a:p>
          <a:p>
            <a:r>
              <a:rPr lang="nl-BE" dirty="0" smtClean="0"/>
              <a:t>HOTFRAME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035CA3-2F71-4FC7-84B5-F8106423A7A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48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Default events are the hover</a:t>
            </a:r>
            <a:r>
              <a:rPr lang="nl-BE" baseline="0" dirty="0" smtClean="0"/>
              <a:t> of the button - hotframe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035CA3-2F71-4FC7-84B5-F8106423A7A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26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035CA3-2F71-4FC7-84B5-F8106423A7A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81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OSTDEV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EDF6D-0B7D-482F-9861-DC1F2F4B116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27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621463"/>
            <a:ext cx="35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900" b="0">
                <a:solidFill>
                  <a:schemeClr val="bg1"/>
                </a:solidFill>
                <a:latin typeface="NewBrunswick" charset="0"/>
              </a:rPr>
              <a:t> </a:t>
            </a:r>
            <a:fld id="{E99C11BF-07DD-4634-AD0C-893581FC4117}" type="slidenum">
              <a:rPr lang="en-US" sz="900" b="0">
                <a:solidFill>
                  <a:schemeClr val="bg1"/>
                </a:solidFill>
                <a:latin typeface="NewBrunswick" charset="0"/>
              </a:rPr>
              <a:pPr>
                <a:defRPr/>
              </a:pPr>
              <a:t>‹#›</a:t>
            </a:fld>
            <a:endParaRPr lang="en-US" sz="900" b="0">
              <a:solidFill>
                <a:schemeClr val="bg1"/>
              </a:solidFill>
              <a:latin typeface="NewBrunswick" charset="0"/>
            </a:endParaRPr>
          </a:p>
        </p:txBody>
      </p:sp>
      <p:pic>
        <p:nvPicPr>
          <p:cNvPr id="5" name="Picture 3" descr="Powerpoint_band bla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7250"/>
            <a:ext cx="9155113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096000" y="4876800"/>
            <a:ext cx="5334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buClr>
                <a:schemeClr val="hlink"/>
              </a:buClr>
              <a:buSzPct val="120000"/>
              <a:buFont typeface="Wingdings" pitchFamily="2" charset="2"/>
              <a:buNone/>
              <a:defRPr/>
            </a:pPr>
            <a:endParaRPr lang="en-US" sz="1200">
              <a:solidFill>
                <a:schemeClr val="tx1"/>
              </a:solidFill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6629400" y="2362200"/>
            <a:ext cx="2514600" cy="2870200"/>
            <a:chOff x="4026" y="1488"/>
            <a:chExt cx="1734" cy="1734"/>
          </a:xfrm>
        </p:grpSpPr>
        <p:pic>
          <p:nvPicPr>
            <p:cNvPr id="8" name="Picture 8" descr="Cincom night fade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6" y="1488"/>
              <a:ext cx="1734" cy="1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9"/>
            <p:cNvSpPr>
              <a:spLocks noChangeArrowheads="1"/>
            </p:cNvSpPr>
            <p:nvPr userDrawn="1"/>
          </p:nvSpPr>
          <p:spPr bwMode="auto">
            <a:xfrm>
              <a:off x="4272" y="2996"/>
              <a:ext cx="1488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algn="r">
                <a:buClr>
                  <a:schemeClr val="hlink"/>
                </a:buClr>
                <a:buSzPct val="120000"/>
                <a:buFont typeface="Wingdings" pitchFamily="2" charset="2"/>
                <a:buNone/>
                <a:defRPr/>
              </a:pPr>
              <a:r>
                <a:rPr lang="en-US" sz="1000">
                  <a:solidFill>
                    <a:schemeClr val="bg1"/>
                  </a:solidFill>
                </a:rPr>
                <a:t>World Headquarters</a:t>
              </a:r>
            </a:p>
            <a:p>
              <a:pPr algn="r">
                <a:buClr>
                  <a:schemeClr val="hlink"/>
                </a:buClr>
                <a:buSzPct val="120000"/>
                <a:buFont typeface="Wingdings" pitchFamily="2" charset="2"/>
                <a:buNone/>
                <a:defRPr/>
              </a:pPr>
              <a:r>
                <a:rPr lang="en-US" sz="1000">
                  <a:solidFill>
                    <a:schemeClr val="bg1"/>
                  </a:solidFill>
                </a:rPr>
                <a:t>Cincinnati, Ohio</a:t>
              </a:r>
              <a:endParaRPr lang="en-US" sz="120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10" descr="Cincom Logo 2005 for p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58674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9600" y="2362200"/>
            <a:ext cx="5562600" cy="1143000"/>
          </a:xfrm>
        </p:spPr>
        <p:txBody>
          <a:bodyPr/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760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886200"/>
            <a:ext cx="5562600" cy="838200"/>
          </a:xfrm>
        </p:spPr>
        <p:txBody>
          <a:bodyPr/>
          <a:lstStyle>
            <a:lvl1pPr marL="0" indent="0">
              <a:buFont typeface="Times" charset="0"/>
              <a:buNone/>
              <a:defRPr sz="2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7284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0952F-4689-47DE-9799-87827BAA4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32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198120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5791200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DB0F8-6810-4A35-B773-217FC11B8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0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8BB89-29F6-474B-9A22-B0CA97E2B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83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577AA-6F29-40EC-880F-A5F31ECD4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00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6FCBC-BBD6-46B5-B3B3-F68FC549AE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50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1FB5E-1DEB-4B4D-837E-EAC660A2B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7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78462-2A64-4D80-9CFF-F1212936A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83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942CA-2DD3-4CC8-B7B0-ADD8AAF5B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97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698B8-0559-4AC8-A7ED-6B1EA4110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8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D35A4-D211-4B55-B8F7-9C3D865C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2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werpoint_band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7250"/>
            <a:ext cx="9155113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657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792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7658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76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5613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93E19E78-EA0C-4669-9911-C4A49C2E8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76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17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6579" grpId="0" autoUpdateAnimBg="0"/>
      <p:bldP spid="1176580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65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2000"/>
                        <p:tgtEl>
                          <p:spTgt spid="117658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9pPr>
    </p:titleStyle>
    <p:bodyStyle>
      <a:lvl1pPr marL="280988" indent="-280988" algn="l" rtl="0" eaLnBrk="0" fontAlgn="base" hangingPunct="0">
        <a:spcBef>
          <a:spcPct val="60000"/>
        </a:spcBef>
        <a:spcAft>
          <a:spcPct val="0"/>
        </a:spcAft>
        <a:buClr>
          <a:schemeClr val="tx2"/>
        </a:buClr>
        <a:buSzPct val="125000"/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85750" algn="l" rtl="0" eaLnBrk="0" fontAlgn="base" hangingPunct="0">
        <a:spcBef>
          <a:spcPct val="30000"/>
        </a:spcBef>
        <a:spcAft>
          <a:spcPct val="0"/>
        </a:spcAft>
        <a:buClr>
          <a:schemeClr val="accent2"/>
        </a:buClr>
        <a:buSzPct val="10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023938" indent="-228600" algn="l" rtl="0" eaLnBrk="0" fontAlgn="base" hangingPunct="0">
        <a:spcBef>
          <a:spcPct val="30000"/>
        </a:spcBef>
        <a:spcAft>
          <a:spcPct val="0"/>
        </a:spcAft>
        <a:buClr>
          <a:schemeClr val="hlink"/>
        </a:buClr>
        <a:buSzPct val="110000"/>
        <a:buFont typeface="Times" charset="0"/>
        <a:buChar char="•"/>
        <a:defRPr sz="1600">
          <a:solidFill>
            <a:schemeClr val="tx1"/>
          </a:solidFill>
          <a:latin typeface="+mn-lt"/>
        </a:defRPr>
      </a:lvl3pPr>
      <a:lvl4pPr marL="1309688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1651000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Times" charset="0"/>
        <a:buChar char="•"/>
        <a:defRPr sz="1400">
          <a:solidFill>
            <a:schemeClr val="tx1"/>
          </a:solidFill>
          <a:latin typeface="+mn-lt"/>
        </a:defRPr>
      </a:lvl5pPr>
      <a:lvl6pPr marL="2108200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Times" charset="0"/>
        <a:buChar char="•"/>
        <a:defRPr sz="1400">
          <a:solidFill>
            <a:schemeClr val="tx1"/>
          </a:solidFill>
          <a:latin typeface="+mn-lt"/>
        </a:defRPr>
      </a:lvl6pPr>
      <a:lvl7pPr marL="2565400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Times" charset="0"/>
        <a:buChar char="•"/>
        <a:defRPr sz="1400">
          <a:solidFill>
            <a:schemeClr val="tx1"/>
          </a:solidFill>
          <a:latin typeface="+mn-lt"/>
        </a:defRPr>
      </a:lvl7pPr>
      <a:lvl8pPr marL="3022600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Times" charset="0"/>
        <a:buChar char="•"/>
        <a:defRPr sz="1400">
          <a:solidFill>
            <a:schemeClr val="tx1"/>
          </a:solidFill>
          <a:latin typeface="+mn-lt"/>
        </a:defRPr>
      </a:lvl8pPr>
      <a:lvl9pPr marL="3479800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Times" charset="0"/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244" name="Text Box 4"/>
          <p:cNvSpPr txBox="1">
            <a:spLocks noChangeArrowheads="1"/>
          </p:cNvSpPr>
          <p:nvPr/>
        </p:nvSpPr>
        <p:spPr bwMode="auto">
          <a:xfrm>
            <a:off x="495300" y="2284413"/>
            <a:ext cx="55753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dirty="0" smtClean="0">
                <a:latin typeface="Calibri" pitchFamily="34" charset="0"/>
                <a:cs typeface="Calibri" pitchFamily="34" charset="0"/>
              </a:rPr>
              <a:t>UI Unlimited -</a:t>
            </a:r>
          </a:p>
          <a:p>
            <a:pPr algn="ctr" eaLnBrk="1" hangingPunct="1">
              <a:defRPr/>
            </a:pPr>
            <a:r>
              <a:rPr lang="en-US" sz="4000" dirty="0" smtClean="0">
                <a:latin typeface="Calibri" pitchFamily="34" charset="0"/>
                <a:cs typeface="Calibri" pitchFamily="34" charset="0"/>
              </a:rPr>
              <a:t>Things you can do</a:t>
            </a:r>
          </a:p>
          <a:p>
            <a:pPr algn="ctr" eaLnBrk="1" hangingPunct="1">
              <a:defRPr/>
            </a:pPr>
            <a:r>
              <a:rPr lang="en-US" sz="4000" dirty="0" smtClean="0">
                <a:latin typeface="Calibri" pitchFamily="34" charset="0"/>
                <a:cs typeface="Calibri" pitchFamily="34" charset="0"/>
              </a:rPr>
              <a:t>with the </a:t>
            </a:r>
          </a:p>
          <a:p>
            <a:pPr algn="ctr" eaLnBrk="1" hangingPunct="1">
              <a:defRPr/>
            </a:pPr>
            <a:r>
              <a:rPr lang="en-US" sz="4000" dirty="0" smtClean="0">
                <a:latin typeface="Calibri" pitchFamily="34" charset="0"/>
                <a:cs typeface="Calibri" pitchFamily="34" charset="0"/>
              </a:rPr>
              <a:t>New</a:t>
            </a:r>
            <a:endParaRPr lang="en-US" sz="4000" dirty="0">
              <a:latin typeface="Calibri" pitchFamily="34" charset="0"/>
              <a:cs typeface="Calibri" pitchFamily="34" charset="0"/>
            </a:endParaRPr>
          </a:p>
          <a:p>
            <a:pPr algn="ctr" eaLnBrk="1" hangingPunct="1">
              <a:defRPr/>
            </a:pPr>
            <a:r>
              <a:rPr lang="en-US" sz="4000" dirty="0" err="1" smtClean="0">
                <a:latin typeface="Calibri" pitchFamily="34" charset="0"/>
                <a:cs typeface="Calibri" pitchFamily="34" charset="0"/>
              </a:rPr>
              <a:t>Cincom</a:t>
            </a:r>
            <a:r>
              <a:rPr lang="en-US" sz="4000" dirty="0" smtClean="0">
                <a:latin typeface="Calibri" pitchFamily="34" charset="0"/>
                <a:cs typeface="Calibri" pitchFamily="34" charset="0"/>
              </a:rPr>
              <a:t> Smalltalk UI</a:t>
            </a:r>
            <a:endParaRPr lang="fr-BE" sz="4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62245" name="Text Box 5"/>
          <p:cNvSpPr txBox="1">
            <a:spLocks noChangeArrowheads="1"/>
          </p:cNvSpPr>
          <p:nvPr/>
        </p:nvSpPr>
        <p:spPr bwMode="auto">
          <a:xfrm>
            <a:off x="885825" y="6540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arlett" pitchFamily="2" charset="2"/>
              <a:buNone/>
              <a:defRPr/>
            </a:pPr>
            <a:endParaRPr kumimoji="1" lang="en-US" sz="2000"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484" y="582887"/>
            <a:ext cx="7924800" cy="762000"/>
          </a:xfrm>
        </p:spPr>
        <p:txBody>
          <a:bodyPr/>
          <a:lstStyle/>
          <a:p>
            <a:r>
              <a:rPr lang="nl-BE" dirty="0" smtClean="0"/>
              <a:t>Creating Widgets - UIEdit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42391"/>
            <a:ext cx="7924800" cy="4641574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nl-BE" dirty="0"/>
              <a:t>w</a:t>
            </a:r>
            <a:r>
              <a:rPr lang="nl-BE" dirty="0" smtClean="0"/>
              <a:t>idget := UIEdit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dirty="0"/>
              <a:t>	</a:t>
            </a:r>
            <a:r>
              <a:rPr lang="nl-BE" dirty="0" smtClean="0"/>
              <a:t>newRect: #(650 5 50 30)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dirty="0"/>
              <a:t>	</a:t>
            </a:r>
            <a:r>
              <a:rPr lang="nl-BE" dirty="0" smtClean="0"/>
              <a:t>options: self optionsDictionary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dirty="0"/>
              <a:t>	</a:t>
            </a:r>
            <a:r>
              <a:rPr lang="nl-BE" dirty="0" smtClean="0"/>
              <a:t>text: ‘’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dirty="0"/>
              <a:t>	</a:t>
            </a:r>
            <a:r>
              <a:rPr lang="nl-BE" dirty="0" smtClean="0"/>
              <a:t>form: self tabInfo.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dirty="0"/>
              <a:t>w</a:t>
            </a:r>
            <a:r>
              <a:rPr lang="nl-BE" dirty="0" smtClean="0"/>
              <a:t>idget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dirty="0"/>
              <a:t>	</a:t>
            </a:r>
            <a:r>
              <a:rPr lang="nl-BE" dirty="0" smtClean="0"/>
              <a:t>theme: UIThemeData new;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dirty="0"/>
              <a:t>	</a:t>
            </a:r>
            <a:r>
              <a:rPr lang="nl-BE" dirty="0" smtClean="0"/>
              <a:t>presentation: self productNamePresentation.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dirty="0"/>
              <a:t>w</a:t>
            </a:r>
            <a:r>
              <a:rPr lang="nl-BE" dirty="0" smtClean="0"/>
              <a:t>idget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dirty="0"/>
              <a:t>	</a:t>
            </a:r>
            <a:r>
              <a:rPr lang="nl-BE" dirty="0" smtClean="0"/>
              <a:t>create;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dirty="0"/>
              <a:t>	</a:t>
            </a:r>
            <a:r>
              <a:rPr lang="nl-BE" dirty="0" smtClean="0"/>
              <a:t>setDefaultEvents;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dirty="0"/>
              <a:t>	</a:t>
            </a:r>
            <a:r>
              <a:rPr lang="nl-BE" dirty="0" smtClean="0"/>
              <a:t>updateWindow.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dirty="0"/>
              <a:t>	</a:t>
            </a:r>
            <a:endParaRPr lang="nl-BE" dirty="0" smtClean="0"/>
          </a:p>
          <a:p>
            <a:pPr marL="0" indent="0">
              <a:spcBef>
                <a:spcPts val="0"/>
              </a:spcBef>
              <a:buNone/>
            </a:pPr>
            <a:r>
              <a:rPr lang="nl-BE" dirty="0"/>
              <a:t>	</a:t>
            </a:r>
            <a:endParaRPr lang="nl-BE" dirty="0" smtClean="0"/>
          </a:p>
          <a:p>
            <a:pPr marL="0" indent="0">
              <a:spcBef>
                <a:spcPts val="0"/>
              </a:spcBef>
              <a:buNone/>
            </a:pPr>
            <a:endParaRPr lang="nl-BE" dirty="0" smtClean="0"/>
          </a:p>
          <a:p>
            <a:pPr marL="0" indent="0">
              <a:spcBef>
                <a:spcPts val="0"/>
              </a:spcBef>
              <a:buNone/>
            </a:pPr>
            <a:r>
              <a:rPr lang="nl-BE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58BB89-29F6-474B-9A22-B0CA97E2B98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07" y="1185862"/>
            <a:ext cx="28860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9635" y="1919440"/>
            <a:ext cx="8318847" cy="12311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sz="2000" dirty="0" smtClean="0"/>
              <a:t>(</a:t>
            </a:r>
            <a:r>
              <a:rPr lang="nl-BE" sz="1800" dirty="0" smtClean="0"/>
              <a:t>IdentityDictionary new)</a:t>
            </a:r>
          </a:p>
          <a:p>
            <a:r>
              <a:rPr lang="nl-BE" sz="1800" dirty="0" smtClean="0"/>
              <a:t>     at: #exStyle put: WS_EX_LTRREADING | WS_EX_RIGHTSCROLLBAR;</a:t>
            </a:r>
          </a:p>
          <a:p>
            <a:r>
              <a:rPr lang="nl-BE" sz="1800" dirty="0"/>
              <a:t> </a:t>
            </a:r>
            <a:r>
              <a:rPr lang="nl-BE" sz="1800" dirty="0" smtClean="0"/>
              <a:t>    at: #style put: WS_CHILD | …;</a:t>
            </a:r>
          </a:p>
          <a:p>
            <a:r>
              <a:rPr lang="nl-BE" sz="1800" dirty="0" smtClean="0"/>
              <a:t>     yourself</a:t>
            </a:r>
            <a:endParaRPr lang="nl-BE" sz="1800" dirty="0"/>
          </a:p>
        </p:txBody>
      </p:sp>
    </p:spTree>
    <p:extLst>
      <p:ext uri="{BB962C8B-B14F-4D97-AF65-F5344CB8AC3E}">
        <p14:creationId xmlns:p14="http://schemas.microsoft.com/office/powerpoint/2010/main" val="202851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88"/>
            <a:ext cx="7924800" cy="762000"/>
          </a:xfrm>
        </p:spPr>
        <p:txBody>
          <a:bodyPr/>
          <a:lstStyle/>
          <a:p>
            <a:r>
              <a:rPr lang="nl-BE" dirty="0" smtClean="0"/>
              <a:t>UIControl vs UIPresentation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58BB89-29F6-474B-9A22-B0CA97E2B98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Oval 4"/>
          <p:cNvSpPr/>
          <p:nvPr/>
        </p:nvSpPr>
        <p:spPr bwMode="auto">
          <a:xfrm>
            <a:off x="3130825" y="4611757"/>
            <a:ext cx="2425149" cy="91440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Object</a:t>
            </a:r>
            <a:endParaRPr kumimoji="0" lang="nl-BE" sz="16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37" y="1019998"/>
            <a:ext cx="28860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lowchart: Card 5"/>
          <p:cNvSpPr/>
          <p:nvPr/>
        </p:nvSpPr>
        <p:spPr bwMode="auto">
          <a:xfrm>
            <a:off x="347867" y="2107096"/>
            <a:ext cx="1967949" cy="1053547"/>
          </a:xfrm>
          <a:prstGeom prst="flowChartPunchedCard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nl-BE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 UIE</a:t>
            </a:r>
            <a:r>
              <a:rPr kumimoji="0" lang="nl-BE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dit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498574" y="1928191"/>
            <a:ext cx="1848678" cy="516835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presentation</a:t>
            </a:r>
            <a:endParaRPr kumimoji="0" lang="nl-BE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498574" y="2802833"/>
            <a:ext cx="1848678" cy="516835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object</a:t>
            </a:r>
            <a:endParaRPr kumimoji="0" lang="nl-BE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cxnSp>
        <p:nvCxnSpPr>
          <p:cNvPr id="10" name="Straight Connector 9"/>
          <p:cNvCxnSpPr>
            <a:endCxn id="6" idx="3"/>
          </p:cNvCxnSpPr>
          <p:nvPr/>
        </p:nvCxnSpPr>
        <p:spPr bwMode="auto">
          <a:xfrm flipH="1">
            <a:off x="2315816" y="2186609"/>
            <a:ext cx="1182758" cy="4472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3" name="Straight Connector 12"/>
          <p:cNvCxnSpPr>
            <a:stCxn id="11" idx="1"/>
          </p:cNvCxnSpPr>
          <p:nvPr/>
        </p:nvCxnSpPr>
        <p:spPr bwMode="auto">
          <a:xfrm flipH="1" flipV="1">
            <a:off x="2335694" y="2633869"/>
            <a:ext cx="1162880" cy="42738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7" name="Rectangle 16"/>
          <p:cNvSpPr/>
          <p:nvPr/>
        </p:nvSpPr>
        <p:spPr bwMode="auto">
          <a:xfrm>
            <a:off x="6162261" y="857251"/>
            <a:ext cx="2776952" cy="3575600"/>
          </a:xfrm>
          <a:prstGeom prst="rect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UIPresentation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accessPath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setterPath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formats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decisionBlock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imagePath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</a:t>
            </a:r>
            <a:r>
              <a:rPr lang="nl-BE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lign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…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BE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cxnSp>
        <p:nvCxnSpPr>
          <p:cNvPr id="19" name="Straight Arrow Connector 18"/>
          <p:cNvCxnSpPr>
            <a:endCxn id="7" idx="3"/>
          </p:cNvCxnSpPr>
          <p:nvPr/>
        </p:nvCxnSpPr>
        <p:spPr bwMode="auto">
          <a:xfrm flipH="1">
            <a:off x="5347252" y="1928191"/>
            <a:ext cx="815009" cy="2584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22" name="Straight Arrow Connector 21"/>
          <p:cNvCxnSpPr>
            <a:stCxn id="5" idx="0"/>
          </p:cNvCxnSpPr>
          <p:nvPr/>
        </p:nvCxnSpPr>
        <p:spPr bwMode="auto">
          <a:xfrm flipH="1" flipV="1">
            <a:off x="4343399" y="3319668"/>
            <a:ext cx="1" cy="1292089"/>
          </a:xfrm>
          <a:prstGeom prst="straightConnector1">
            <a:avLst/>
          </a:prstGeom>
          <a:ln>
            <a:headEnd type="none" w="sm" len="sm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422913" y="3816626"/>
            <a:ext cx="1331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solidFill>
                  <a:schemeClr val="tx1"/>
                </a:solidFill>
              </a:rPr>
              <a:t>object:</a:t>
            </a:r>
            <a:endParaRPr lang="nl-BE" sz="2000" dirty="0">
              <a:solidFill>
                <a:schemeClr val="tx1"/>
              </a:solidFill>
            </a:endParaRPr>
          </a:p>
        </p:txBody>
      </p:sp>
      <p:sp>
        <p:nvSpPr>
          <p:cNvPr id="28" name="Curved Up Arrow 27"/>
          <p:cNvSpPr/>
          <p:nvPr/>
        </p:nvSpPr>
        <p:spPr bwMode="auto">
          <a:xfrm>
            <a:off x="609600" y="3160643"/>
            <a:ext cx="1358348" cy="1056093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32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8534" y="4432851"/>
            <a:ext cx="2136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solidFill>
                  <a:schemeClr val="tx1"/>
                </a:solidFill>
              </a:rPr>
              <a:t>updateWindow</a:t>
            </a:r>
            <a:endParaRPr lang="nl-BE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5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7" grpId="0" animBg="1"/>
      <p:bldP spid="26" grpId="0"/>
      <p:bldP spid="28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217" y="228600"/>
            <a:ext cx="7924800" cy="762000"/>
          </a:xfrm>
        </p:spPr>
        <p:txBody>
          <a:bodyPr/>
          <a:lstStyle/>
          <a:p>
            <a:r>
              <a:rPr lang="nl-BE" dirty="0" smtClean="0"/>
              <a:t>UIPresentation 	-	accessPath</a:t>
            </a:r>
            <a:br>
              <a:rPr lang="nl-BE" dirty="0" smtClean="0"/>
            </a:br>
            <a:r>
              <a:rPr lang="nl-BE" dirty="0"/>
              <a:t>	</a:t>
            </a:r>
            <a:r>
              <a:rPr lang="nl-BE" dirty="0" smtClean="0"/>
              <a:t>				setterPath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58BB89-29F6-474B-9A22-B0CA97E2B98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767691"/>
              </p:ext>
            </p:extLst>
          </p:nvPr>
        </p:nvGraphicFramePr>
        <p:xfrm>
          <a:off x="563214" y="1397000"/>
          <a:ext cx="8203098" cy="4117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1549"/>
                <a:gridCol w="4101549"/>
              </a:tblGrid>
              <a:tr h="985148">
                <a:tc>
                  <a:txBody>
                    <a:bodyPr/>
                    <a:lstStyle/>
                    <a:p>
                      <a:pPr algn="ctr"/>
                      <a:r>
                        <a:rPr lang="nl-BE" sz="2800" dirty="0" smtClean="0"/>
                        <a:t>accessPath</a:t>
                      </a:r>
                      <a:endParaRPr lang="nl-B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800" dirty="0" smtClean="0"/>
                        <a:t>setterPath</a:t>
                      </a:r>
                      <a:endParaRPr lang="nl-BE" sz="2800" dirty="0"/>
                    </a:p>
                  </a:txBody>
                  <a:tcPr/>
                </a:tc>
              </a:tr>
              <a:tr h="1394722">
                <a:tc>
                  <a:txBody>
                    <a:bodyPr/>
                    <a:lstStyle/>
                    <a:p>
                      <a:r>
                        <a:rPr lang="nl-BE" dirty="0" smtClean="0"/>
                        <a:t>#name</a:t>
                      </a:r>
                    </a:p>
                    <a:p>
                      <a:r>
                        <a:rPr lang="nl-BE" dirty="0" smtClean="0"/>
                        <a:t>#(name)</a:t>
                      </a:r>
                    </a:p>
                    <a:p>
                      <a:r>
                        <a:rPr lang="nl-BE" dirty="0" smtClean="0"/>
                        <a:t>[:obj</a:t>
                      </a:r>
                      <a:r>
                        <a:rPr lang="nl-BE" baseline="0" dirty="0" smtClean="0"/>
                        <a:t> | obj name]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nil</a:t>
                      </a:r>
                    </a:p>
                    <a:p>
                      <a:r>
                        <a:rPr lang="nl-BE" dirty="0" smtClean="0"/>
                        <a:t>#name</a:t>
                      </a:r>
                    </a:p>
                    <a:p>
                      <a:r>
                        <a:rPr lang="nl-BE" dirty="0" smtClean="0"/>
                        <a:t>#(name)</a:t>
                      </a:r>
                    </a:p>
                    <a:p>
                      <a:r>
                        <a:rPr lang="nl-BE" dirty="0" smtClean="0"/>
                        <a:t>[:obj</a:t>
                      </a:r>
                      <a:r>
                        <a:rPr lang="nl-BE" baseline="0" dirty="0" smtClean="0"/>
                        <a:t> :value | obj name: value]</a:t>
                      </a:r>
                      <a:endParaRPr lang="nl-BE" dirty="0" smtClean="0"/>
                    </a:p>
                  </a:txBody>
                  <a:tcPr/>
                </a:tc>
              </a:tr>
              <a:tr h="705057">
                <a:tc gridSpan="2">
                  <a:txBody>
                    <a:bodyPr/>
                    <a:lstStyle/>
                    <a:p>
                      <a:r>
                        <a:rPr lang="nl-BE" dirty="0" smtClean="0"/>
                        <a:t>widget presentation</a:t>
                      </a:r>
                      <a:r>
                        <a:rPr lang="nl-BE" baseline="0" dirty="0" smtClean="0"/>
                        <a:t>  </a:t>
                      </a:r>
                    </a:p>
                    <a:p>
                      <a:r>
                        <a:rPr lang="nl-BE" baseline="0" dirty="0" smtClean="0"/>
                        <a:t>      accessPath: #name;</a:t>
                      </a:r>
                    </a:p>
                    <a:p>
                      <a:r>
                        <a:rPr lang="nl-BE" baseline="0" dirty="0" smtClean="0"/>
                        <a:t>      setterPath: nil</a:t>
                      </a:r>
                      <a:endParaRPr lang="nl-BE" dirty="0" smtClean="0"/>
                    </a:p>
                    <a:p>
                      <a:endParaRPr lang="nl-BE" dirty="0" smtClean="0"/>
                    </a:p>
                    <a:p>
                      <a:endParaRPr lang="nl-BE" dirty="0" smtClean="0"/>
                    </a:p>
                    <a:p>
                      <a:endParaRPr lang="nl-B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4399303"/>
            <a:ext cx="28860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17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UIPresentation - sortAccessPath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58BB89-29F6-474B-9A22-B0CA97E2B98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2632" y="1720734"/>
            <a:ext cx="8495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tx1"/>
                </a:solidFill>
              </a:rPr>
              <a:t>c</a:t>
            </a:r>
            <a:r>
              <a:rPr lang="nl-BE" sz="2400" dirty="0" smtClean="0">
                <a:solidFill>
                  <a:schemeClr val="tx1"/>
                </a:solidFill>
              </a:rPr>
              <a:t>olumn presentation</a:t>
            </a:r>
          </a:p>
          <a:p>
            <a:r>
              <a:rPr lang="nl-BE" sz="2400" dirty="0">
                <a:solidFill>
                  <a:schemeClr val="tx1"/>
                </a:solidFill>
              </a:rPr>
              <a:t> </a:t>
            </a:r>
            <a:r>
              <a:rPr lang="nl-BE" sz="2400" dirty="0" smtClean="0">
                <a:solidFill>
                  <a:schemeClr val="tx1"/>
                </a:solidFill>
              </a:rPr>
              <a:t>   accessPath: [:obj | obj volume printString , ‘cl’];</a:t>
            </a:r>
          </a:p>
          <a:p>
            <a:r>
              <a:rPr lang="nl-BE" sz="2400" dirty="0" smtClean="0">
                <a:solidFill>
                  <a:schemeClr val="tx1"/>
                </a:solidFill>
              </a:rPr>
              <a:t>    sortAccessPath: [:obj | obj volume];</a:t>
            </a:r>
          </a:p>
          <a:p>
            <a:r>
              <a:rPr lang="nl-BE" sz="2400" dirty="0" smtClean="0">
                <a:solidFill>
                  <a:schemeClr val="tx1"/>
                </a:solidFill>
              </a:rPr>
              <a:t>    align: #right</a:t>
            </a:r>
            <a:endParaRPr lang="nl-BE" sz="2400" dirty="0">
              <a:solidFill>
                <a:schemeClr val="tx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88" y="3695007"/>
            <a:ext cx="71755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4788130" y="3695007"/>
            <a:ext cx="515389" cy="2323407"/>
          </a:xfrm>
          <a:prstGeom prst="ellipse">
            <a:avLst/>
          </a:prstGeom>
          <a:solidFill>
            <a:schemeClr val="lt1">
              <a:alpha val="11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32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85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098" y="95250"/>
            <a:ext cx="7924800" cy="762000"/>
          </a:xfrm>
        </p:spPr>
        <p:txBody>
          <a:bodyPr/>
          <a:lstStyle/>
          <a:p>
            <a:r>
              <a:rPr lang="nl-BE" dirty="0" smtClean="0"/>
              <a:t>UIPresentation - imagePath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58BB89-29F6-474B-9A22-B0CA97E2B98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40829"/>
            <a:ext cx="7924800" cy="232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432262" y="3540829"/>
            <a:ext cx="515389" cy="2328348"/>
          </a:xfrm>
          <a:prstGeom prst="ellipse">
            <a:avLst/>
          </a:prstGeom>
          <a:solidFill>
            <a:schemeClr val="lt1">
              <a:alpha val="16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32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2262" y="900545"/>
            <a:ext cx="3940233" cy="255454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sz="1600" dirty="0" smtClean="0">
                <a:solidFill>
                  <a:schemeClr val="bg1"/>
                </a:solidFill>
              </a:rPr>
              <a:t>imageList := ImageList new.</a:t>
            </a:r>
          </a:p>
          <a:p>
            <a:r>
              <a:rPr lang="nl-BE" sz="1600" dirty="0" smtClean="0">
                <a:solidFill>
                  <a:schemeClr val="bg1"/>
                </a:solidFill>
              </a:rPr>
              <a:t>imageList </a:t>
            </a:r>
          </a:p>
          <a:p>
            <a:r>
              <a:rPr lang="nl-BE" sz="1600" dirty="0">
                <a:solidFill>
                  <a:schemeClr val="bg1"/>
                </a:solidFill>
              </a:rPr>
              <a:t>	</a:t>
            </a:r>
            <a:r>
              <a:rPr lang="nl-BE" sz="1600" dirty="0" smtClean="0">
                <a:solidFill>
                  <a:schemeClr val="bg1"/>
                </a:solidFill>
              </a:rPr>
              <a:t>create: 16</a:t>
            </a:r>
          </a:p>
          <a:p>
            <a:r>
              <a:rPr lang="nl-BE" sz="1600" dirty="0">
                <a:solidFill>
                  <a:schemeClr val="bg1"/>
                </a:solidFill>
              </a:rPr>
              <a:t>	</a:t>
            </a:r>
            <a:r>
              <a:rPr lang="nl-BE" sz="1600" dirty="0" smtClean="0">
                <a:solidFill>
                  <a:schemeClr val="bg1"/>
                </a:solidFill>
              </a:rPr>
              <a:t>y: 16</a:t>
            </a:r>
          </a:p>
          <a:p>
            <a:r>
              <a:rPr lang="nl-BE" sz="1600" dirty="0">
                <a:solidFill>
                  <a:schemeClr val="bg1"/>
                </a:solidFill>
              </a:rPr>
              <a:t>	</a:t>
            </a:r>
            <a:r>
              <a:rPr lang="nl-BE" sz="1600" dirty="0" smtClean="0">
                <a:solidFill>
                  <a:schemeClr val="bg1"/>
                </a:solidFill>
              </a:rPr>
              <a:t>mask: nil</a:t>
            </a:r>
          </a:p>
          <a:p>
            <a:r>
              <a:rPr lang="nl-BE" sz="1600" dirty="0">
                <a:solidFill>
                  <a:schemeClr val="bg1"/>
                </a:solidFill>
              </a:rPr>
              <a:t>	</a:t>
            </a:r>
            <a:r>
              <a:rPr lang="nl-BE" sz="1600" dirty="0" smtClean="0">
                <a:solidFill>
                  <a:schemeClr val="bg1"/>
                </a:solidFill>
              </a:rPr>
              <a:t>initial: 4</a:t>
            </a:r>
          </a:p>
          <a:p>
            <a:r>
              <a:rPr lang="nl-BE" sz="1600" dirty="0">
                <a:solidFill>
                  <a:schemeClr val="bg1"/>
                </a:solidFill>
              </a:rPr>
              <a:t>	</a:t>
            </a:r>
            <a:r>
              <a:rPr lang="nl-BE" sz="1600" dirty="0" smtClean="0">
                <a:solidFill>
                  <a:schemeClr val="bg1"/>
                </a:solidFill>
              </a:rPr>
              <a:t>grow: 4,</a:t>
            </a:r>
          </a:p>
          <a:p>
            <a:r>
              <a:rPr lang="nl-BE" sz="1600" dirty="0" smtClean="0">
                <a:solidFill>
                  <a:schemeClr val="bg1"/>
                </a:solidFill>
              </a:rPr>
              <a:t>imageList</a:t>
            </a:r>
          </a:p>
          <a:p>
            <a:r>
              <a:rPr lang="nl-BE" sz="1600" dirty="0">
                <a:solidFill>
                  <a:schemeClr val="bg1"/>
                </a:solidFill>
              </a:rPr>
              <a:t>	</a:t>
            </a:r>
            <a:r>
              <a:rPr lang="nl-BE" sz="1600" dirty="0" smtClean="0">
                <a:solidFill>
                  <a:schemeClr val="bg1"/>
                </a:solidFill>
              </a:rPr>
              <a:t>add: SingleMalt loadIcon</a:t>
            </a:r>
          </a:p>
          <a:p>
            <a:r>
              <a:rPr lang="nl-BE" sz="1600" dirty="0">
                <a:solidFill>
                  <a:schemeClr val="bg1"/>
                </a:solidFill>
              </a:rPr>
              <a:t>	</a:t>
            </a:r>
            <a:r>
              <a:rPr lang="nl-BE" sz="1600" dirty="0" smtClean="0">
                <a:solidFill>
                  <a:schemeClr val="bg1"/>
                </a:solidFill>
              </a:rPr>
              <a:t>….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5375" y="1080655"/>
            <a:ext cx="4383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chemeClr val="tx1"/>
                </a:solidFill>
              </a:rPr>
              <a:t>c</a:t>
            </a:r>
            <a:r>
              <a:rPr lang="nl-BE" sz="1600" dirty="0" smtClean="0">
                <a:solidFill>
                  <a:schemeClr val="tx1"/>
                </a:solidFill>
              </a:rPr>
              <a:t>olumn presentation</a:t>
            </a:r>
          </a:p>
          <a:p>
            <a:r>
              <a:rPr lang="nl-BE" sz="1600" dirty="0">
                <a:solidFill>
                  <a:schemeClr val="tx1"/>
                </a:solidFill>
              </a:rPr>
              <a:t> </a:t>
            </a:r>
            <a:r>
              <a:rPr lang="nl-BE" sz="1600" dirty="0" smtClean="0">
                <a:solidFill>
                  <a:schemeClr val="tx1"/>
                </a:solidFill>
              </a:rPr>
              <a:t>   accessPath: [:obj | ‘’];</a:t>
            </a:r>
          </a:p>
          <a:p>
            <a:r>
              <a:rPr lang="nl-BE" sz="1600" dirty="0" smtClean="0">
                <a:solidFill>
                  <a:schemeClr val="tx1"/>
                </a:solidFill>
              </a:rPr>
              <a:t>    imagePath: [:obj | obj class iconNumber]</a:t>
            </a:r>
            <a:endParaRPr lang="nl-B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8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31" y="95250"/>
            <a:ext cx="7924800" cy="762000"/>
          </a:xfrm>
        </p:spPr>
        <p:txBody>
          <a:bodyPr/>
          <a:lstStyle/>
          <a:p>
            <a:r>
              <a:rPr lang="nl-BE" dirty="0" smtClean="0"/>
              <a:t>UIPresentation – decisionBlock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58BB89-29F6-474B-9A22-B0CA97E2B98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358" y="4401879"/>
            <a:ext cx="5217042" cy="146729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6" name="Oval 5"/>
          <p:cNvSpPr/>
          <p:nvPr/>
        </p:nvSpPr>
        <p:spPr bwMode="auto">
          <a:xfrm>
            <a:off x="6081823" y="4104167"/>
            <a:ext cx="1488558" cy="2020186"/>
          </a:xfrm>
          <a:prstGeom prst="ellipse">
            <a:avLst/>
          </a:prstGeom>
          <a:solidFill>
            <a:schemeClr val="lt1">
              <a:alpha val="16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32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084" y="734685"/>
            <a:ext cx="86898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800" dirty="0">
                <a:solidFill>
                  <a:schemeClr val="tx1"/>
                </a:solidFill>
              </a:rPr>
              <a:t>c</a:t>
            </a:r>
            <a:r>
              <a:rPr lang="nl-BE" sz="1800" dirty="0" smtClean="0">
                <a:solidFill>
                  <a:schemeClr val="tx1"/>
                </a:solidFill>
              </a:rPr>
              <a:t>olumn presentation</a:t>
            </a:r>
          </a:p>
          <a:p>
            <a:r>
              <a:rPr lang="nl-BE" sz="1800" dirty="0" smtClean="0">
                <a:solidFill>
                  <a:schemeClr val="tx1"/>
                </a:solidFill>
              </a:rPr>
              <a:t>     accessPath: [ :obj | obj findCheapestSupplier </a:t>
            </a:r>
          </a:p>
          <a:p>
            <a:r>
              <a:rPr lang="nl-BE" sz="1800" dirty="0">
                <a:solidFill>
                  <a:schemeClr val="tx1"/>
                </a:solidFill>
              </a:rPr>
              <a:t>	</a:t>
            </a:r>
            <a:r>
              <a:rPr lang="nl-BE" sz="1800" dirty="0" smtClean="0">
                <a:solidFill>
                  <a:schemeClr val="tx1"/>
                </a:solidFill>
              </a:rPr>
              <a:t>ifNil [‘’] </a:t>
            </a:r>
          </a:p>
          <a:p>
            <a:r>
              <a:rPr lang="nl-BE" sz="1800" dirty="0">
                <a:solidFill>
                  <a:schemeClr val="tx1"/>
                </a:solidFill>
              </a:rPr>
              <a:t>	</a:t>
            </a:r>
            <a:r>
              <a:rPr lang="nl-BE" sz="1800" dirty="0" smtClean="0">
                <a:solidFill>
                  <a:schemeClr val="tx1"/>
                </a:solidFill>
              </a:rPr>
              <a:t>ifNotNil: [ :supplier | supplier companyName]];	</a:t>
            </a:r>
          </a:p>
          <a:p>
            <a:r>
              <a:rPr lang="nl-BE" sz="1800" dirty="0" smtClean="0">
                <a:solidFill>
                  <a:schemeClr val="tx1"/>
                </a:solidFill>
              </a:rPr>
              <a:t>     formats: ((IdentityDictionary new)</a:t>
            </a:r>
          </a:p>
          <a:p>
            <a:r>
              <a:rPr lang="nl-BE" sz="1800" dirty="0" smtClean="0">
                <a:solidFill>
                  <a:schemeClr val="tx1"/>
                </a:solidFill>
              </a:rPr>
              <a:t>          at: #+ put: (UIControlFormat </a:t>
            </a:r>
          </a:p>
          <a:p>
            <a:r>
              <a:rPr lang="nl-BE" sz="1800" dirty="0">
                <a:solidFill>
                  <a:schemeClr val="tx1"/>
                </a:solidFill>
              </a:rPr>
              <a:t> </a:t>
            </a:r>
            <a:r>
              <a:rPr lang="nl-BE" sz="1800" dirty="0" smtClean="0">
                <a:solidFill>
                  <a:schemeClr val="tx1"/>
                </a:solidFill>
              </a:rPr>
              <a:t>            font: (Font newArray: #(#FontFace #Arial) #(#PointSize 14)))</a:t>
            </a:r>
          </a:p>
          <a:p>
            <a:r>
              <a:rPr lang="nl-BE" sz="1800" dirty="0" smtClean="0">
                <a:solidFill>
                  <a:schemeClr val="tx1"/>
                </a:solidFill>
              </a:rPr>
              <a:t>             textColor: RGBColor green</a:t>
            </a:r>
          </a:p>
          <a:p>
            <a:r>
              <a:rPr lang="nl-BE" sz="1800" dirty="0">
                <a:solidFill>
                  <a:schemeClr val="tx1"/>
                </a:solidFill>
              </a:rPr>
              <a:t> </a:t>
            </a:r>
            <a:r>
              <a:rPr lang="nl-BE" sz="1800" dirty="0" smtClean="0">
                <a:solidFill>
                  <a:schemeClr val="tx1"/>
                </a:solidFill>
              </a:rPr>
              <a:t>            backgroundColor: RGBColor blue);</a:t>
            </a:r>
          </a:p>
          <a:p>
            <a:r>
              <a:rPr lang="nl-BE" sz="1800" dirty="0">
                <a:solidFill>
                  <a:schemeClr val="tx1"/>
                </a:solidFill>
              </a:rPr>
              <a:t> </a:t>
            </a:r>
            <a:r>
              <a:rPr lang="nl-BE" sz="1800" dirty="0" smtClean="0">
                <a:solidFill>
                  <a:schemeClr val="tx1"/>
                </a:solidFill>
              </a:rPr>
              <a:t>         at: #= …. ;</a:t>
            </a:r>
          </a:p>
          <a:p>
            <a:r>
              <a:rPr lang="nl-BE" sz="1800" dirty="0">
                <a:solidFill>
                  <a:schemeClr val="tx1"/>
                </a:solidFill>
              </a:rPr>
              <a:t> </a:t>
            </a:r>
            <a:r>
              <a:rPr lang="nl-BE" sz="1800" dirty="0" smtClean="0">
                <a:solidFill>
                  <a:schemeClr val="tx1"/>
                </a:solidFill>
              </a:rPr>
              <a:t>         at: #- …..;</a:t>
            </a:r>
          </a:p>
          <a:p>
            <a:r>
              <a:rPr lang="nl-BE" sz="1800" dirty="0" smtClean="0">
                <a:solidFill>
                  <a:schemeClr val="tx1"/>
                </a:solidFill>
              </a:rPr>
              <a:t>          yourself);</a:t>
            </a:r>
          </a:p>
          <a:p>
            <a:r>
              <a:rPr lang="nl-BE" sz="1800" dirty="0">
                <a:solidFill>
                  <a:schemeClr val="tx1"/>
                </a:solidFill>
              </a:rPr>
              <a:t> </a:t>
            </a:r>
            <a:r>
              <a:rPr lang="nl-BE" sz="1800" dirty="0" smtClean="0">
                <a:solidFill>
                  <a:schemeClr val="tx1"/>
                </a:solidFill>
              </a:rPr>
              <a:t>    decisionBlock: [:obj | obj available asSymbol]</a:t>
            </a:r>
          </a:p>
          <a:p>
            <a:endParaRPr lang="nl-BE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0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UIPresentation - UIDropDownListBox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58BB89-29F6-474B-9A22-B0CA97E2B98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356" y="3843347"/>
            <a:ext cx="3161857" cy="21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609600" y="1371598"/>
            <a:ext cx="1899684" cy="101009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Product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408442" y="1371599"/>
            <a:ext cx="1899684" cy="101009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Brand</a:t>
            </a:r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 bwMode="auto">
          <a:xfrm flipV="1">
            <a:off x="2509284" y="1876644"/>
            <a:ext cx="3899158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679405" y="1562709"/>
            <a:ext cx="829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 smtClean="0">
                <a:solidFill>
                  <a:schemeClr val="tx1"/>
                </a:solidFill>
              </a:rPr>
              <a:t>0-*</a:t>
            </a:r>
            <a:endParaRPr lang="nl-BE" sz="1200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>
            <a:stCxn id="7" idx="2"/>
            <a:endCxn id="14338" idx="0"/>
          </p:cNvCxnSpPr>
          <p:nvPr/>
        </p:nvCxnSpPr>
        <p:spPr bwMode="auto">
          <a:xfrm>
            <a:off x="7358284" y="2381692"/>
            <a:ext cx="1" cy="146165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383326" y="2679405"/>
            <a:ext cx="6974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800" dirty="0" smtClean="0">
                <a:solidFill>
                  <a:schemeClr val="tx1"/>
                </a:solidFill>
              </a:rPr>
              <a:t>ddlbBrand </a:t>
            </a:r>
          </a:p>
          <a:p>
            <a:r>
              <a:rPr lang="nl-BE" sz="1800" dirty="0" smtClean="0">
                <a:solidFill>
                  <a:schemeClr val="tx1"/>
                </a:solidFill>
              </a:rPr>
              <a:t>     object: self currentProduct;</a:t>
            </a:r>
          </a:p>
          <a:p>
            <a:r>
              <a:rPr lang="nl-BE" sz="1800" dirty="0">
                <a:solidFill>
                  <a:schemeClr val="tx1"/>
                </a:solidFill>
              </a:rPr>
              <a:t> </a:t>
            </a:r>
            <a:r>
              <a:rPr lang="nl-BE" sz="1800" dirty="0" smtClean="0">
                <a:solidFill>
                  <a:schemeClr val="tx1"/>
                </a:solidFill>
              </a:rPr>
              <a:t>    presentation list: Brand all.</a:t>
            </a:r>
            <a:endParaRPr lang="nl-BE" sz="18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326" y="3602735"/>
            <a:ext cx="5394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800" dirty="0" smtClean="0">
                <a:solidFill>
                  <a:schemeClr val="tx1"/>
                </a:solidFill>
              </a:rPr>
              <a:t>ddlbBrand presentation</a:t>
            </a:r>
          </a:p>
          <a:p>
            <a:r>
              <a:rPr lang="nl-BE" sz="1800" dirty="0" smtClean="0">
                <a:solidFill>
                  <a:schemeClr val="tx1"/>
                </a:solidFill>
              </a:rPr>
              <a:t>     accessPath: [:aProduct| aProduct brand]</a:t>
            </a:r>
            <a:endParaRPr lang="nl-BE" sz="18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3326" y="4401466"/>
            <a:ext cx="5394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800" dirty="0" smtClean="0">
                <a:solidFill>
                  <a:schemeClr val="tx1"/>
                </a:solidFill>
              </a:rPr>
              <a:t>ddlbBrand presentation</a:t>
            </a:r>
          </a:p>
          <a:p>
            <a:r>
              <a:rPr lang="nl-BE" sz="1800" dirty="0" smtClean="0">
                <a:solidFill>
                  <a:schemeClr val="tx1"/>
                </a:solidFill>
              </a:rPr>
              <a:t>     displayValue: [:aBrand | aBrand name]</a:t>
            </a:r>
            <a:endParaRPr lang="nl-BE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3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572" y="161482"/>
            <a:ext cx="7924800" cy="629536"/>
          </a:xfrm>
        </p:spPr>
        <p:txBody>
          <a:bodyPr/>
          <a:lstStyle/>
          <a:p>
            <a:r>
              <a:rPr lang="nl-BE" dirty="0" smtClean="0"/>
              <a:t>Graphics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91018"/>
            <a:ext cx="7924800" cy="4923982"/>
          </a:xfrm>
        </p:spPr>
        <p:txBody>
          <a:bodyPr/>
          <a:lstStyle/>
          <a:p>
            <a:r>
              <a:rPr lang="nl-BE" dirty="0" smtClean="0"/>
              <a:t>Object &amp; Presentation</a:t>
            </a:r>
          </a:p>
          <a:p>
            <a:r>
              <a:rPr lang="nl-BE" dirty="0" smtClean="0"/>
              <a:t>Extra instance variables for Presentation like dougnutStyle: totalValueBlock: xTicksTextPath yTicksTextPath axisPen axisFont ….</a:t>
            </a:r>
          </a:p>
          <a:p>
            <a:r>
              <a:rPr lang="nl-BE" dirty="0" smtClean="0"/>
              <a:t>Extra formats like UIBarChartFormat, UIPieChartFormat</a:t>
            </a:r>
          </a:p>
          <a:p>
            <a:r>
              <a:rPr lang="nl-BE" dirty="0" smtClean="0"/>
              <a:t>Array of accessPath and decisionBlock (BarChart)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58BB89-29F6-474B-9A22-B0CA97E2B98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58" y="4169217"/>
            <a:ext cx="1855603" cy="182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878" y="4169218"/>
            <a:ext cx="3025252" cy="182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88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487" y="228600"/>
            <a:ext cx="7924800" cy="762000"/>
          </a:xfrm>
        </p:spPr>
        <p:txBody>
          <a:bodyPr/>
          <a:lstStyle/>
          <a:p>
            <a:r>
              <a:rPr lang="nl-BE" dirty="0" smtClean="0"/>
              <a:t>Demo 2</a:t>
            </a:r>
            <a:endParaRPr lang="nl-BE" dirty="0"/>
          </a:p>
        </p:txBody>
      </p:sp>
      <p:pic>
        <p:nvPicPr>
          <p:cNvPr id="5" name="ESUG_treeview esug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487" y="990599"/>
            <a:ext cx="7308574" cy="491664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58BB89-29F6-474B-9A22-B0CA97E2B98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3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4400" spc="-35" noProof="0" dirty="0" smtClean="0">
                <a:latin typeface="Calibri" pitchFamily="34" charset="0"/>
                <a:cs typeface="Calibri" pitchFamily="34" charset="0"/>
              </a:rPr>
              <a:t>Contact</a:t>
            </a:r>
            <a:r>
              <a:rPr lang="en-US" sz="4400" spc="-5" noProof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4400" spc="-30" noProof="0" dirty="0" smtClean="0">
                <a:latin typeface="Calibri" pitchFamily="34" charset="0"/>
                <a:cs typeface="Calibri" pitchFamily="34" charset="0"/>
              </a:rPr>
              <a:t>Information</a:t>
            </a:r>
            <a:endParaRPr lang="en-US" sz="4400" noProof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8948" y="1560576"/>
            <a:ext cx="7743851" cy="40995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  <a:buClr>
                <a:srgbClr val="343333"/>
              </a:buClr>
              <a:tabLst>
                <a:tab pos="355600" algn="l"/>
              </a:tabLst>
            </a:pPr>
            <a:r>
              <a:rPr sz="2800" b="0" dirty="0" smtClean="0">
                <a:latin typeface="Arial"/>
                <a:cs typeface="Arial"/>
              </a:rPr>
              <a:t>Star Team (Smalltalk Strategic Resources)</a:t>
            </a:r>
            <a:endParaRPr lang="en-US" sz="2800" b="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buClr>
                <a:srgbClr val="343333"/>
              </a:buClr>
              <a:tabLst>
                <a:tab pos="355600" algn="l"/>
              </a:tabLst>
            </a:pPr>
            <a:endParaRPr sz="2400" dirty="0">
              <a:latin typeface="Arial"/>
              <a:cs typeface="Arial"/>
            </a:endParaRPr>
          </a:p>
          <a:p>
            <a:pPr>
              <a:lnSpc>
                <a:spcPts val="550"/>
              </a:lnSpc>
              <a:spcBef>
                <a:spcPts val="21"/>
              </a:spcBef>
              <a:buClr>
                <a:srgbClr val="343333"/>
              </a:buClr>
              <a:buFont typeface="Arial"/>
              <a:buChar char="•"/>
            </a:pPr>
            <a:endParaRPr sz="550" dirty="0"/>
          </a:p>
          <a:p>
            <a:pPr marL="755650" lvl="1" indent="-286385">
              <a:lnSpc>
                <a:spcPct val="100000"/>
              </a:lnSpc>
              <a:buClr>
                <a:srgbClr val="343333"/>
              </a:buClr>
              <a:buFont typeface="Arial"/>
              <a:buChar char="–"/>
              <a:tabLst>
                <a:tab pos="755650" algn="l"/>
              </a:tabLst>
            </a:pPr>
            <a:r>
              <a:rPr lang="en-US" sz="2400" spc="-5" dirty="0">
                <a:latin typeface="Arial"/>
                <a:cs typeface="Arial"/>
              </a:rPr>
              <a:t>Suzann</a:t>
            </a:r>
            <a:r>
              <a:rPr lang="en-US" sz="2400" dirty="0">
                <a:latin typeface="Arial"/>
                <a:cs typeface="Arial"/>
              </a:rPr>
              <a:t>e</a:t>
            </a:r>
            <a:r>
              <a:rPr lang="en-US" sz="2400" spc="-5" dirty="0">
                <a:latin typeface="Arial"/>
                <a:cs typeface="Arial"/>
              </a:rPr>
              <a:t> Fortma</a:t>
            </a:r>
            <a:r>
              <a:rPr lang="en-US" sz="2400" dirty="0">
                <a:latin typeface="Arial"/>
                <a:cs typeface="Arial"/>
              </a:rPr>
              <a:t>n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000" spc="-15" dirty="0">
                <a:solidFill>
                  <a:srgbClr val="323232"/>
                </a:solidFill>
                <a:latin typeface="Arial"/>
                <a:cs typeface="Arial"/>
              </a:rPr>
              <a:t>(</a:t>
            </a:r>
            <a:r>
              <a:rPr lang="en-US" sz="2000" spc="-20" dirty="0">
                <a:solidFill>
                  <a:srgbClr val="323232"/>
                </a:solidFill>
                <a:latin typeface="Arial"/>
                <a:cs typeface="Arial"/>
              </a:rPr>
              <a:t>sfortman@cincom.com</a:t>
            </a:r>
            <a:r>
              <a:rPr lang="en-US" sz="2000" spc="-10" dirty="0">
                <a:solidFill>
                  <a:srgbClr val="323232"/>
                </a:solidFill>
                <a:latin typeface="Arial"/>
                <a:cs typeface="Arial"/>
              </a:rPr>
              <a:t>)</a:t>
            </a:r>
            <a:endParaRPr lang="en-US" sz="2000" dirty="0">
              <a:latin typeface="Arial"/>
              <a:cs typeface="Arial"/>
            </a:endParaRPr>
          </a:p>
          <a:p>
            <a:pPr marL="755650">
              <a:lnSpc>
                <a:spcPts val="2875"/>
              </a:lnSpc>
            </a:pPr>
            <a:r>
              <a:rPr lang="en-US" sz="2000" i="1" dirty="0">
                <a:solidFill>
                  <a:srgbClr val="323232"/>
                </a:solidFill>
                <a:latin typeface="Arial"/>
                <a:cs typeface="Arial"/>
              </a:rPr>
              <a:t>Cincom Smalltalk Program Director</a:t>
            </a:r>
            <a:endParaRPr lang="en-US" sz="2000" spc="-5" dirty="0">
              <a:solidFill>
                <a:srgbClr val="323232"/>
              </a:solidFill>
              <a:latin typeface="Arial"/>
              <a:cs typeface="Arial"/>
            </a:endParaRPr>
          </a:p>
          <a:p>
            <a:pPr marL="755650" lvl="1" indent="-286385">
              <a:lnSpc>
                <a:spcPct val="100000"/>
              </a:lnSpc>
              <a:buClr>
                <a:srgbClr val="343333"/>
              </a:buClr>
              <a:buFont typeface="Arial"/>
              <a:buChar char="–"/>
              <a:tabLst>
                <a:tab pos="755650" algn="l"/>
              </a:tabLst>
            </a:pPr>
            <a:r>
              <a:rPr lang="en-US" sz="2400" spc="-5" dirty="0">
                <a:latin typeface="Arial"/>
                <a:cs typeface="Arial"/>
              </a:rPr>
              <a:t>Arde</a:t>
            </a:r>
            <a:r>
              <a:rPr lang="en-US" sz="2400" dirty="0">
                <a:latin typeface="Arial"/>
                <a:cs typeface="Arial"/>
              </a:rPr>
              <a:t>n</a:t>
            </a:r>
            <a:r>
              <a:rPr lang="en-US" sz="2400" spc="-5" dirty="0">
                <a:latin typeface="Arial"/>
                <a:cs typeface="Arial"/>
              </a:rPr>
              <a:t> Thoma</a:t>
            </a:r>
            <a:r>
              <a:rPr lang="en-US" sz="2400" dirty="0">
                <a:latin typeface="Arial"/>
                <a:cs typeface="Arial"/>
              </a:rPr>
              <a:t>s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000" spc="-20" dirty="0">
                <a:solidFill>
                  <a:srgbClr val="323232"/>
                </a:solidFill>
                <a:latin typeface="Arial"/>
                <a:cs typeface="Arial"/>
              </a:rPr>
              <a:t>(athoma</a:t>
            </a:r>
            <a:r>
              <a:rPr lang="en-US" sz="2000" spc="-5" dirty="0">
                <a:solidFill>
                  <a:srgbClr val="323232"/>
                </a:solidFill>
                <a:latin typeface="Arial"/>
                <a:cs typeface="Arial"/>
              </a:rPr>
              <a:t>s</a:t>
            </a:r>
            <a:r>
              <a:rPr lang="en-US" sz="2000" spc="-20" dirty="0">
                <a:solidFill>
                  <a:srgbClr val="323232"/>
                </a:solidFill>
                <a:latin typeface="Arial"/>
                <a:cs typeface="Arial"/>
              </a:rPr>
              <a:t>@cincom.com)</a:t>
            </a:r>
            <a:endParaRPr lang="en-US" sz="2000" dirty="0">
              <a:latin typeface="Arial"/>
              <a:cs typeface="Arial"/>
            </a:endParaRPr>
          </a:p>
          <a:p>
            <a:pPr marL="755650">
              <a:lnSpc>
                <a:spcPts val="2875"/>
              </a:lnSpc>
            </a:pPr>
            <a:r>
              <a:rPr lang="en-US" sz="2000" i="1" dirty="0" smtClean="0">
                <a:solidFill>
                  <a:srgbClr val="323232"/>
                </a:solidFill>
                <a:latin typeface="Arial"/>
                <a:cs typeface="Arial"/>
              </a:rPr>
              <a:t>Cincom Smalltalk </a:t>
            </a:r>
            <a:r>
              <a:rPr lang="en-US" sz="2000" i="1" dirty="0">
                <a:solidFill>
                  <a:srgbClr val="323232"/>
                </a:solidFill>
                <a:latin typeface="Arial"/>
                <a:cs typeface="Arial"/>
              </a:rPr>
              <a:t>Product </a:t>
            </a:r>
            <a:r>
              <a:rPr lang="en-US" sz="2000" i="1" dirty="0" smtClean="0">
                <a:solidFill>
                  <a:srgbClr val="323232"/>
                </a:solidFill>
                <a:latin typeface="Arial"/>
                <a:cs typeface="Arial"/>
              </a:rPr>
              <a:t>Manager</a:t>
            </a:r>
            <a:endParaRPr lang="en-US" sz="2000" spc="-5" dirty="0" smtClean="0">
              <a:solidFill>
                <a:srgbClr val="323232"/>
              </a:solidFill>
              <a:latin typeface="Arial"/>
              <a:cs typeface="Arial"/>
            </a:endParaRPr>
          </a:p>
          <a:p>
            <a:pPr marL="755650" lvl="1" indent="-286385">
              <a:lnSpc>
                <a:spcPct val="100000"/>
              </a:lnSpc>
              <a:buClr>
                <a:srgbClr val="343333"/>
              </a:buClr>
              <a:buFont typeface="Arial"/>
              <a:buChar char="–"/>
              <a:tabLst>
                <a:tab pos="755650" algn="l"/>
              </a:tabLst>
            </a:pPr>
            <a:r>
              <a:rPr lang="en-US" sz="2400" spc="-5" dirty="0" smtClean="0">
                <a:latin typeface="Arial"/>
                <a:cs typeface="Arial"/>
              </a:rPr>
              <a:t>Jeremy Jordan </a:t>
            </a:r>
            <a:r>
              <a:rPr lang="en-US" sz="2000" spc="-5" dirty="0" smtClean="0">
                <a:solidFill>
                  <a:srgbClr val="323232"/>
                </a:solidFill>
                <a:latin typeface="Arial"/>
                <a:cs typeface="Arial"/>
              </a:rPr>
              <a:t>(jjordan@cincom.com)</a:t>
            </a:r>
            <a:br>
              <a:rPr lang="en-US" sz="2000" spc="-5" dirty="0" smtClean="0">
                <a:solidFill>
                  <a:srgbClr val="323232"/>
                </a:solidFill>
                <a:latin typeface="Arial"/>
                <a:cs typeface="Arial"/>
              </a:rPr>
            </a:br>
            <a:r>
              <a:rPr lang="en-US" sz="2000" i="1" spc="-5" dirty="0" smtClean="0">
                <a:solidFill>
                  <a:srgbClr val="323232"/>
                </a:solidFill>
                <a:latin typeface="Arial"/>
                <a:cs typeface="Arial"/>
              </a:rPr>
              <a:t>Cincom Smalltalk Marketing Manager</a:t>
            </a:r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  <a:spcBef>
                <a:spcPts val="19"/>
              </a:spcBef>
            </a:pPr>
            <a:endParaRPr sz="1000" dirty="0"/>
          </a:p>
          <a:p>
            <a:pPr marL="12700" algn="ctr">
              <a:lnSpc>
                <a:spcPct val="100000"/>
              </a:lnSpc>
              <a:buClr>
                <a:srgbClr val="343333"/>
              </a:buClr>
              <a:tabLst>
                <a:tab pos="354965" algn="l"/>
              </a:tabLst>
            </a:pPr>
            <a:r>
              <a:rPr sz="2400" dirty="0" smtClean="0">
                <a:solidFill>
                  <a:srgbClr val="323232"/>
                </a:solidFill>
                <a:latin typeface="Arial"/>
                <a:cs typeface="Arial"/>
              </a:rPr>
              <a:t>http://www.cincomsmalltalk.com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ts val="550"/>
              </a:lnSpc>
              <a:spcBef>
                <a:spcPts val="19"/>
              </a:spcBef>
              <a:buClr>
                <a:srgbClr val="343333"/>
              </a:buClr>
              <a:buFont typeface="Arial"/>
              <a:buChar char="•"/>
            </a:pPr>
            <a:endParaRPr sz="550" dirty="0"/>
          </a:p>
          <a:p>
            <a:pPr marL="12700">
              <a:lnSpc>
                <a:spcPct val="100000"/>
              </a:lnSpc>
              <a:buClr>
                <a:srgbClr val="343333"/>
              </a:buClr>
              <a:tabLst>
                <a:tab pos="355600" algn="l"/>
              </a:tabLst>
            </a:pP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81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</p:txBody>
      </p:sp>
      <p:pic>
        <p:nvPicPr>
          <p:cNvPr id="13315" name="Picture 4" descr="O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75"/>
            <a:ext cx="9144000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67146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87" y="377008"/>
            <a:ext cx="7209313" cy="2440867"/>
          </a:xfrm>
          <a:prstGeom prst="rect">
            <a:avLst/>
          </a:prstGeom>
        </p:spPr>
      </p:pic>
      <p:sp>
        <p:nvSpPr>
          <p:cNvPr id="6" name="object 3"/>
          <p:cNvSpPr txBox="1"/>
          <p:nvPr/>
        </p:nvSpPr>
        <p:spPr>
          <a:xfrm>
            <a:off x="688948" y="3441700"/>
            <a:ext cx="7743851" cy="22184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  <a:buClr>
                <a:srgbClr val="343333"/>
              </a:buClr>
              <a:tabLst>
                <a:tab pos="355600" algn="l"/>
              </a:tabLst>
            </a:pPr>
            <a:r>
              <a:rPr lang="en-US" sz="4000" b="0" dirty="0" smtClean="0">
                <a:latin typeface="Arial"/>
                <a:cs typeface="Arial"/>
              </a:rPr>
              <a:t>Thanks for listening</a:t>
            </a:r>
            <a:endParaRPr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251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Related Talks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b="1" noProof="0" dirty="0" smtClean="0"/>
              <a:t>How </a:t>
            </a:r>
            <a:r>
              <a:rPr lang="en-US" sz="2600" b="1" noProof="0" dirty="0" smtClean="0"/>
              <a:t>and Where in </a:t>
            </a:r>
            <a:r>
              <a:rPr lang="en-US" sz="2600" b="1" noProof="0" dirty="0" err="1" smtClean="0"/>
              <a:t>Glorp</a:t>
            </a:r>
            <a:r>
              <a:rPr lang="en-US" sz="2600" b="1" noProof="0" dirty="0" smtClean="0"/>
              <a:t> Tutorial – Niall Ross</a:t>
            </a:r>
          </a:p>
          <a:p>
            <a:r>
              <a:rPr lang="en-US" sz="2600" b="1" dirty="0" smtClean="0"/>
              <a:t>Pursuing Performance in Store – Tom Robinson</a:t>
            </a:r>
            <a:endParaRPr lang="en-US" sz="2600" b="1" noProof="0" dirty="0" smtClean="0"/>
          </a:p>
          <a:p>
            <a:r>
              <a:rPr lang="en-US" sz="2600" b="1" noProof="0" dirty="0" err="1" smtClean="0">
                <a:solidFill>
                  <a:srgbClr val="FF0000"/>
                </a:solidFill>
              </a:rPr>
              <a:t>Cincom</a:t>
            </a:r>
            <a:r>
              <a:rPr lang="en-US" sz="2600" b="1" noProof="0" dirty="0" smtClean="0">
                <a:solidFill>
                  <a:srgbClr val="FF0000"/>
                </a:solidFill>
              </a:rPr>
              <a:t> Smalltalk New Native GUI – Andreas Hiltner</a:t>
            </a:r>
          </a:p>
          <a:p>
            <a:r>
              <a:rPr lang="en-US" sz="2600" b="1" noProof="0" dirty="0" err="1" smtClean="0"/>
              <a:t>Cincom</a:t>
            </a:r>
            <a:r>
              <a:rPr lang="en-US" sz="2600" b="1" noProof="0" dirty="0" smtClean="0"/>
              <a:t> Smalltalk Roadmap – Arden Thomas</a:t>
            </a:r>
            <a:endParaRPr lang="en-US" sz="2600" b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58BB89-29F6-474B-9A22-B0CA97E2B98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5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Intention and Goals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Modernize the UI Controls / Widgets</a:t>
            </a:r>
          </a:p>
          <a:p>
            <a:r>
              <a:rPr lang="en-US" noProof="0" dirty="0" smtClean="0"/>
              <a:t>Eliminate Primitives and use DLLCC</a:t>
            </a:r>
          </a:p>
          <a:p>
            <a:r>
              <a:rPr lang="en-US" noProof="0" dirty="0" smtClean="0"/>
              <a:t>Easy to Maintain and Extend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58BB89-29F6-474B-9A22-B0CA97E2B98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9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Questions - Usability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How does the API work?</a:t>
            </a:r>
          </a:p>
          <a:p>
            <a:r>
              <a:rPr lang="nl-BE" dirty="0" smtClean="0"/>
              <a:t>Works for a regular business application?</a:t>
            </a:r>
          </a:p>
          <a:p>
            <a:r>
              <a:rPr lang="nl-BE" dirty="0" smtClean="0"/>
              <a:t>Performance?</a:t>
            </a:r>
          </a:p>
          <a:p>
            <a:r>
              <a:rPr lang="nl-BE" dirty="0" smtClean="0"/>
              <a:t>Extend the API?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58BB89-29F6-474B-9A22-B0CA97E2B98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7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924800" cy="762000"/>
          </a:xfrm>
        </p:spPr>
        <p:txBody>
          <a:bodyPr/>
          <a:lstStyle/>
          <a:p>
            <a:r>
              <a:rPr lang="nl-BE" dirty="0" smtClean="0"/>
              <a:t>Demo 1</a:t>
            </a:r>
            <a:endParaRPr lang="nl-BE" dirty="0"/>
          </a:p>
        </p:txBody>
      </p:sp>
      <p:pic>
        <p:nvPicPr>
          <p:cNvPr id="5" name="ESUG_Dram242 esug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2588" y="990600"/>
            <a:ext cx="5751443" cy="482763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58BB89-29F6-474B-9A22-B0CA97E2B98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58BB89-29F6-474B-9A22-B0CA97E2B98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image border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6500" y="1600200"/>
            <a:ext cx="6731000" cy="41148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785130"/>
            <a:ext cx="75946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23130"/>
            <a:ext cx="7924800" cy="762000"/>
          </a:xfrm>
        </p:spPr>
        <p:txBody>
          <a:bodyPr/>
          <a:lstStyle/>
          <a:p>
            <a:r>
              <a:rPr lang="nl-BE" dirty="0" smtClean="0"/>
              <a:t>Launcher</a:t>
            </a:r>
            <a:endParaRPr lang="nl-BE" dirty="0"/>
          </a:p>
        </p:txBody>
      </p:sp>
      <p:pic>
        <p:nvPicPr>
          <p:cNvPr id="9" name="image borde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4630" y="2672313"/>
            <a:ext cx="2903537" cy="177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22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5305"/>
            <a:ext cx="7924800" cy="762000"/>
          </a:xfrm>
        </p:spPr>
        <p:txBody>
          <a:bodyPr/>
          <a:lstStyle/>
          <a:p>
            <a:r>
              <a:rPr lang="nl-BE" dirty="0" smtClean="0"/>
              <a:t>Building the window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6067"/>
            <a:ext cx="7924800" cy="396276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nl-BE" sz="2000" dirty="0" smtClean="0"/>
              <a:t>self </a:t>
            </a:r>
            <a:r>
              <a:rPr lang="nl-BE" sz="2000" dirty="0"/>
              <a:t>mainWindow: UIView new.</a:t>
            </a:r>
            <a:endParaRPr lang="nl-BE" sz="2000" b="1" dirty="0"/>
          </a:p>
          <a:p>
            <a:pPr marL="0" indent="0">
              <a:spcBef>
                <a:spcPts val="0"/>
              </a:spcBef>
              <a:buNone/>
            </a:pPr>
            <a:r>
              <a:rPr lang="nl-BE" sz="2000" dirty="0" smtClean="0"/>
              <a:t>self mainWindow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sz="2000" dirty="0" smtClean="0"/>
              <a:t>	position</a:t>
            </a:r>
            <a:r>
              <a:rPr lang="nl-BE" sz="2000" dirty="0"/>
              <a:t>: self position;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sz="2000" dirty="0"/>
              <a:t>	</a:t>
            </a:r>
            <a:r>
              <a:rPr lang="nl-BE" sz="2000" dirty="0" smtClean="0"/>
              <a:t>extent</a:t>
            </a:r>
            <a:r>
              <a:rPr lang="nl-BE" sz="2000" dirty="0"/>
              <a:t>: self extent;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sz="2000" dirty="0"/>
              <a:t>	</a:t>
            </a:r>
            <a:r>
              <a:rPr lang="nl-BE" sz="2000" dirty="0" smtClean="0"/>
              <a:t>text</a:t>
            </a:r>
            <a:r>
              <a:rPr lang="nl-BE" sz="2000" dirty="0"/>
              <a:t>: self title;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sz="2000" dirty="0"/>
              <a:t>	</a:t>
            </a:r>
            <a:r>
              <a:rPr lang="nl-BE" sz="2000" dirty="0" smtClean="0"/>
              <a:t>backgroundBrush</a:t>
            </a:r>
            <a:r>
              <a:rPr lang="nl-BE" sz="2000" dirty="0"/>
              <a:t>: self defaultBackgroundBrush;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sz="2000" dirty="0"/>
              <a:t>	</a:t>
            </a:r>
            <a:r>
              <a:rPr lang="nl-BE" sz="2000" dirty="0" smtClean="0"/>
              <a:t>gdipBackgroundBrush</a:t>
            </a:r>
            <a:r>
              <a:rPr lang="nl-BE" sz="2000" dirty="0"/>
              <a:t>: self defaultGdipBackgroundBrush;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sz="2000" dirty="0"/>
              <a:t>	</a:t>
            </a:r>
            <a:r>
              <a:rPr lang="nl-BE" sz="2000" dirty="0" smtClean="0"/>
              <a:t>create</a:t>
            </a:r>
            <a:r>
              <a:rPr lang="nl-BE" sz="2000" dirty="0"/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sz="2000" dirty="0"/>
              <a:t>	</a:t>
            </a:r>
            <a:r>
              <a:rPr lang="nl-BE" sz="2000" dirty="0" smtClean="0"/>
              <a:t>setDefaultEvents</a:t>
            </a:r>
            <a:r>
              <a:rPr lang="nl-BE" sz="2000" dirty="0"/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sz="2000" dirty="0"/>
              <a:t>	</a:t>
            </a:r>
            <a:r>
              <a:rPr lang="nl-BE" sz="2000" dirty="0" smtClean="0"/>
              <a:t>setDefaultStyle;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sz="2000" dirty="0"/>
              <a:t>	</a:t>
            </a:r>
            <a:r>
              <a:rPr lang="nl-BE" sz="2000" dirty="0" smtClean="0"/>
              <a:t>setIconTo: self icon;</a:t>
            </a:r>
            <a:endParaRPr lang="nl-BE" sz="2000" dirty="0"/>
          </a:p>
          <a:p>
            <a:pPr marL="0" indent="0">
              <a:spcBef>
                <a:spcPts val="0"/>
              </a:spcBef>
              <a:buNone/>
            </a:pPr>
            <a:r>
              <a:rPr lang="nl-BE" sz="2000" dirty="0"/>
              <a:t>	</a:t>
            </a:r>
            <a:r>
              <a:rPr lang="nl-BE" sz="2000" dirty="0" smtClean="0"/>
              <a:t>redisplay</a:t>
            </a:r>
            <a:endParaRPr lang="nl-B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58BB89-29F6-474B-9A22-B0CA97E2B98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28535" y="476250"/>
            <a:ext cx="1125814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sz="2000" dirty="0" smtClean="0">
                <a:solidFill>
                  <a:schemeClr val="bg1"/>
                </a:solidFill>
              </a:rPr>
              <a:t>15@15</a:t>
            </a:r>
            <a:endParaRPr lang="nl-BE" sz="20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>
            <a:endCxn id="7" idx="1"/>
          </p:cNvCxnSpPr>
          <p:nvPr/>
        </p:nvCxnSpPr>
        <p:spPr bwMode="auto">
          <a:xfrm flipV="1">
            <a:off x="4035287" y="676305"/>
            <a:ext cx="2293248" cy="123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91442" y="1126067"/>
            <a:ext cx="1490558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sz="2000" dirty="0" smtClean="0">
                <a:solidFill>
                  <a:schemeClr val="bg1"/>
                </a:solidFill>
              </a:rPr>
              <a:t>1200@800</a:t>
            </a:r>
            <a:endParaRPr lang="nl-BE" sz="20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>
            <a:endCxn id="10" idx="1"/>
          </p:cNvCxnSpPr>
          <p:nvPr/>
        </p:nvCxnSpPr>
        <p:spPr bwMode="auto">
          <a:xfrm flipV="1">
            <a:off x="3657600" y="1326122"/>
            <a:ext cx="3233842" cy="94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328535" y="1708258"/>
            <a:ext cx="2564295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sz="2000" dirty="0" smtClean="0">
                <a:solidFill>
                  <a:schemeClr val="bg1"/>
                </a:solidFill>
              </a:rPr>
              <a:t>‘Whisky Launcher’</a:t>
            </a:r>
            <a:endParaRPr lang="nl-BE" sz="20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>
            <a:endCxn id="13" idx="1"/>
          </p:cNvCxnSpPr>
          <p:nvPr/>
        </p:nvCxnSpPr>
        <p:spPr bwMode="auto">
          <a:xfrm flipV="1">
            <a:off x="3167892" y="1908313"/>
            <a:ext cx="3160643" cy="6266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5446487" y="584423"/>
            <a:ext cx="3492726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solidFill>
                  <a:schemeClr val="bg1"/>
                </a:solidFill>
              </a:rPr>
              <a:t>WndBrush newColor: RGBColor blue</a:t>
            </a:r>
          </a:p>
        </p:txBody>
      </p:sp>
      <p:cxnSp>
        <p:nvCxnSpPr>
          <p:cNvPr id="20" name="Straight Connector 19"/>
          <p:cNvCxnSpPr>
            <a:endCxn id="19" idx="1"/>
          </p:cNvCxnSpPr>
          <p:nvPr/>
        </p:nvCxnSpPr>
        <p:spPr bwMode="auto">
          <a:xfrm flipV="1">
            <a:off x="4748213" y="938366"/>
            <a:ext cx="698274" cy="15966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1419237" y="3965451"/>
            <a:ext cx="6657951" cy="16312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chemeClr val="bg1"/>
                </a:solidFill>
              </a:rPr>
              <a:t>GdipLinearGradientBrush</a:t>
            </a:r>
          </a:p>
          <a:p>
            <a:r>
              <a:rPr lang="nl-BE" sz="2000" dirty="0">
                <a:solidFill>
                  <a:schemeClr val="bg1"/>
                </a:solidFill>
              </a:rPr>
              <a:t>		rect: (0 @ 0 extent: self extent)</a:t>
            </a:r>
          </a:p>
          <a:p>
            <a:r>
              <a:rPr lang="nl-BE" sz="2000" dirty="0">
                <a:solidFill>
                  <a:schemeClr val="bg1"/>
                </a:solidFill>
              </a:rPr>
              <a:t>		color1: ARGBColor navy</a:t>
            </a:r>
          </a:p>
          <a:p>
            <a:r>
              <a:rPr lang="nl-BE" sz="2000" dirty="0">
                <a:solidFill>
                  <a:schemeClr val="bg1"/>
                </a:solidFill>
              </a:rPr>
              <a:t>		color2: ARGBColor lightSkyBlue</a:t>
            </a:r>
          </a:p>
          <a:p>
            <a:r>
              <a:rPr lang="nl-BE" sz="2000" dirty="0">
                <a:solidFill>
                  <a:schemeClr val="bg1"/>
                </a:solidFill>
              </a:rPr>
              <a:t>		mode: #LinearGradientModeVertical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 flipH="1">
            <a:off x="4333461" y="3319670"/>
            <a:ext cx="941060" cy="6457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3657601" y="5088835"/>
            <a:ext cx="5109646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self </a:t>
            </a:r>
            <a:r>
              <a:rPr lang="en-US" sz="2000" dirty="0" err="1">
                <a:solidFill>
                  <a:schemeClr val="bg1"/>
                </a:solidFill>
              </a:rPr>
              <a:t>getIcon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 smtClean="0">
                <a:solidFill>
                  <a:schemeClr val="bg1"/>
                </a:solidFill>
              </a:rPr>
              <a:t>#company </a:t>
            </a:r>
            <a:r>
              <a:rPr lang="en-US" sz="2000" dirty="0">
                <a:solidFill>
                  <a:schemeClr val="bg1"/>
                </a:solidFill>
              </a:rPr>
              <a:t>using: </a:t>
            </a:r>
            <a:r>
              <a:rPr lang="en-US" sz="2000" dirty="0" smtClean="0">
                <a:solidFill>
                  <a:schemeClr val="bg1"/>
                </a:solidFill>
              </a:rPr>
              <a:t>             'c</a:t>
            </a:r>
            <a:r>
              <a:rPr lang="en-US" sz="2000" dirty="0">
                <a:solidFill>
                  <a:schemeClr val="bg1"/>
                </a:solidFill>
              </a:rPr>
              <a:t>:\</a:t>
            </a:r>
            <a:r>
              <a:rPr lang="en-US" sz="2000" dirty="0" err="1" smtClean="0">
                <a:solidFill>
                  <a:schemeClr val="bg1"/>
                </a:solidFill>
              </a:rPr>
              <a:t>programdata</a:t>
            </a:r>
            <a:r>
              <a:rPr lang="en-US" sz="2000" dirty="0" smtClean="0">
                <a:solidFill>
                  <a:schemeClr val="bg1"/>
                </a:solidFill>
              </a:rPr>
              <a:t>\projects\comp.ico</a:t>
            </a:r>
            <a:r>
              <a:rPr lang="en-US" sz="2000" dirty="0">
                <a:solidFill>
                  <a:schemeClr val="bg1"/>
                </a:solidFill>
              </a:rPr>
              <a:t>'</a:t>
            </a:r>
            <a:endParaRPr lang="nl-BE" sz="2000" dirty="0">
              <a:solidFill>
                <a:schemeClr val="bg1"/>
              </a:solidFill>
            </a:endParaRPr>
          </a:p>
        </p:txBody>
      </p:sp>
      <p:cxnSp>
        <p:nvCxnSpPr>
          <p:cNvPr id="24" name="Straight Connector 23"/>
          <p:cNvCxnSpPr>
            <a:endCxn id="23" idx="1"/>
          </p:cNvCxnSpPr>
          <p:nvPr/>
        </p:nvCxnSpPr>
        <p:spPr bwMode="auto">
          <a:xfrm>
            <a:off x="3472692" y="4611757"/>
            <a:ext cx="184909" cy="8310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178552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3" grpId="0" animBg="1"/>
      <p:bldP spid="13" grpId="1" animBg="1"/>
      <p:bldP spid="19" grpId="0" animBg="1"/>
      <p:bldP spid="19" grpId="1" animBg="1"/>
      <p:bldP spid="21" grpId="0" animBg="1"/>
      <p:bldP spid="21" grpId="1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Creating Widgets - UIOwnerDrawButton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nl-BE" dirty="0"/>
              <a:t>w</a:t>
            </a:r>
            <a:r>
              <a:rPr lang="nl-BE" dirty="0" smtClean="0"/>
              <a:t>idget := self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dirty="0"/>
              <a:t>	</a:t>
            </a:r>
            <a:r>
              <a:rPr lang="nl-BE" dirty="0" smtClean="0"/>
              <a:t>add: #imgProducts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dirty="0"/>
              <a:t>	</a:t>
            </a:r>
            <a:r>
              <a:rPr lang="nl-BE" dirty="0" smtClean="0"/>
              <a:t>class: UIOwnerDrawButton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dirty="0"/>
              <a:t>	</a:t>
            </a:r>
            <a:r>
              <a:rPr lang="nl-BE" dirty="0" smtClean="0"/>
              <a:t>rect: #(883 0 300 150)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dirty="0"/>
              <a:t>	</a:t>
            </a:r>
            <a:r>
              <a:rPr lang="nl-BE" dirty="0" smtClean="0"/>
              <a:t>options: ((IdentityDictionary new)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dirty="0"/>
              <a:t>	</a:t>
            </a:r>
            <a:r>
              <a:rPr lang="nl-BE" dirty="0" smtClean="0"/>
              <a:t>	at: #theme put: UIThemeData new;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dirty="0"/>
              <a:t>	</a:t>
            </a:r>
            <a:r>
              <a:rPr lang="nl-BE" dirty="0" smtClean="0"/>
              <a:t>	yourself)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dirty="0"/>
              <a:t>	</a:t>
            </a:r>
            <a:r>
              <a:rPr lang="nl-BE" dirty="0" smtClean="0"/>
              <a:t>form: self mainWindow.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dirty="0" smtClean="0"/>
              <a:t>widget filename: ‘c:\...\productTile.png’.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BE" dirty="0" smtClean="0"/>
              <a:t>widget setDefaultEvents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58BB89-29F6-474B-9A22-B0CA97E2B98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371600"/>
            <a:ext cx="2857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76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2005 Corp Template">
  <a:themeElements>
    <a:clrScheme name="">
      <a:dk1>
        <a:srgbClr val="000000"/>
      </a:dk1>
      <a:lt1>
        <a:srgbClr val="FFFFFF"/>
      </a:lt1>
      <a:dk2>
        <a:srgbClr val="345BA8"/>
      </a:dk2>
      <a:lt2>
        <a:srgbClr val="C7C7C7"/>
      </a:lt2>
      <a:accent1>
        <a:srgbClr val="0D3692"/>
      </a:accent1>
      <a:accent2>
        <a:srgbClr val="FF5C00"/>
      </a:accent2>
      <a:accent3>
        <a:srgbClr val="FFFFFF"/>
      </a:accent3>
      <a:accent4>
        <a:srgbClr val="000000"/>
      </a:accent4>
      <a:accent5>
        <a:srgbClr val="AAAEC7"/>
      </a:accent5>
      <a:accent6>
        <a:srgbClr val="E75300"/>
      </a:accent6>
      <a:hlink>
        <a:srgbClr val="6F0037"/>
      </a:hlink>
      <a:folHlink>
        <a:srgbClr val="407F76"/>
      </a:folHlink>
    </a:clrScheme>
    <a:fontScheme name="1_2005 Corp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1_2005 Corp 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5 Corp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005 Corp 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5 Corp 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5 Corp 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5 Corp 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5 Corp 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40891</TotalTime>
  <Words>619</Words>
  <Application>Microsoft Office PowerPoint</Application>
  <PresentationFormat>On-screen Show (4:3)</PresentationFormat>
  <Paragraphs>216</Paragraphs>
  <Slides>20</Slides>
  <Notes>10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1_2005 Corp Template</vt:lpstr>
      <vt:lpstr>PowerPoint Presentation</vt:lpstr>
      <vt:lpstr>PowerPoint Presentation</vt:lpstr>
      <vt:lpstr>Related Talks</vt:lpstr>
      <vt:lpstr>Intention and Goals</vt:lpstr>
      <vt:lpstr>Questions - Usability</vt:lpstr>
      <vt:lpstr>Demo 1</vt:lpstr>
      <vt:lpstr>Launcher</vt:lpstr>
      <vt:lpstr>Building the window</vt:lpstr>
      <vt:lpstr>Creating Widgets - UIOwnerDrawButton</vt:lpstr>
      <vt:lpstr>Creating Widgets - UIEdit</vt:lpstr>
      <vt:lpstr>UIControl vs UIPresentation</vt:lpstr>
      <vt:lpstr>UIPresentation  - accessPath      setterPath</vt:lpstr>
      <vt:lpstr>UIPresentation - sortAccessPath</vt:lpstr>
      <vt:lpstr>UIPresentation - imagePath</vt:lpstr>
      <vt:lpstr>UIPresentation – decisionBlock</vt:lpstr>
      <vt:lpstr>UIPresentation - UIDropDownListBox</vt:lpstr>
      <vt:lpstr>Graphics</vt:lpstr>
      <vt:lpstr>Demo 2</vt:lpstr>
      <vt:lpstr>Contact Information</vt:lpstr>
      <vt:lpstr>PowerPoint Presentation</vt:lpstr>
    </vt:vector>
  </TitlesOfParts>
  <Company>Cincom Systems,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ATG Engineering &amp;  Support  Quarterly Meeting October 23, 1998</dc:title>
  <dc:creator>Cincom Systems, Inc.</dc:creator>
  <cp:lastModifiedBy>Dirk Verleysen</cp:lastModifiedBy>
  <cp:revision>1342</cp:revision>
  <cp:lastPrinted>2002-05-01T18:44:21Z</cp:lastPrinted>
  <dcterms:created xsi:type="dcterms:W3CDTF">1998-10-20T21:01:13Z</dcterms:created>
  <dcterms:modified xsi:type="dcterms:W3CDTF">2013-09-09T13:32:08Z</dcterms:modified>
</cp:coreProperties>
</file>