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10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theme/theme4.xml" ContentType="application/vnd.openxmlformats-officedocument.them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  <p:sldMasterId id="2147483652" r:id="rId3"/>
    <p:sldMasterId id="2147483655" r:id="rId4"/>
    <p:sldMasterId id="2147483658" r:id="rId5"/>
    <p:sldMasterId id="2147483661" r:id="rId6"/>
    <p:sldMasterId id="2147483665" r:id="rId7"/>
    <p:sldMasterId id="2147483668" r:id="rId8"/>
    <p:sldMasterId id="2147483671" r:id="rId9"/>
    <p:sldMasterId id="2147483674" r:id="rId10"/>
  </p:sldMasterIdLst>
  <p:notesMasterIdLst>
    <p:notesMasterId r:id="rId48"/>
  </p:notesMasterIdLst>
  <p:handoutMasterIdLst>
    <p:handoutMasterId r:id="rId49"/>
  </p:handoutMasterIdLst>
  <p:sldIdLst>
    <p:sldId id="256" r:id="rId11"/>
    <p:sldId id="267" r:id="rId12"/>
    <p:sldId id="268" r:id="rId13"/>
    <p:sldId id="269" r:id="rId14"/>
    <p:sldId id="270" r:id="rId15"/>
    <p:sldId id="271" r:id="rId16"/>
    <p:sldId id="277" r:id="rId17"/>
    <p:sldId id="272" r:id="rId18"/>
    <p:sldId id="275" r:id="rId19"/>
    <p:sldId id="262" r:id="rId20"/>
    <p:sldId id="276" r:id="rId21"/>
    <p:sldId id="273" r:id="rId22"/>
    <p:sldId id="289" r:id="rId23"/>
    <p:sldId id="280" r:id="rId24"/>
    <p:sldId id="257" r:id="rId25"/>
    <p:sldId id="281" r:id="rId26"/>
    <p:sldId id="261" r:id="rId27"/>
    <p:sldId id="282" r:id="rId28"/>
    <p:sldId id="284" r:id="rId29"/>
    <p:sldId id="266" r:id="rId30"/>
    <p:sldId id="285" r:id="rId31"/>
    <p:sldId id="303" r:id="rId32"/>
    <p:sldId id="293" r:id="rId33"/>
    <p:sldId id="298" r:id="rId34"/>
    <p:sldId id="299" r:id="rId35"/>
    <p:sldId id="301" r:id="rId36"/>
    <p:sldId id="300" r:id="rId37"/>
    <p:sldId id="302" r:id="rId38"/>
    <p:sldId id="297" r:id="rId39"/>
    <p:sldId id="295" r:id="rId40"/>
    <p:sldId id="296" r:id="rId41"/>
    <p:sldId id="290" r:id="rId42"/>
    <p:sldId id="258" r:id="rId43"/>
    <p:sldId id="286" r:id="rId44"/>
    <p:sldId id="259" r:id="rId45"/>
    <p:sldId id="288" r:id="rId46"/>
    <p:sldId id="292" r:id="rId4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+mn-ea"/>
        <a:cs typeface="+mn-cs"/>
      </a:defRPr>
    </a:lvl1pPr>
    <a:lvl2pPr marL="742950" indent="-28575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+mn-ea"/>
        <a:cs typeface="+mn-cs"/>
      </a:defRPr>
    </a:lvl2pPr>
    <a:lvl3pPr marL="1143000" indent="-2286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+mn-ea"/>
        <a:cs typeface="+mn-cs"/>
      </a:defRPr>
    </a:lvl3pPr>
    <a:lvl4pPr marL="1600200" indent="-2286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+mn-ea"/>
        <a:cs typeface="+mn-cs"/>
      </a:defRPr>
    </a:lvl4pPr>
    <a:lvl5pPr marL="2057400" indent="-2286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/>
  <p:showPr showNarration="1">
    <p:present/>
    <p:sldAll/>
    <p:penClr>
      <a:schemeClr val="tx1"/>
    </p:penClr>
  </p:showPr>
  <p:clrMru>
    <a:srgbClr val="2A4669"/>
    <a:srgbClr val="F5BA8E"/>
    <a:srgbClr val="6D6058"/>
    <a:srgbClr val="D9E454"/>
    <a:srgbClr val="FFFFC8"/>
    <a:srgbClr val="DEE3E7"/>
    <a:srgbClr val="DFE4E8"/>
    <a:srgbClr val="E9EBE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608" autoAdjust="0"/>
    <p:restoredTop sz="94660"/>
  </p:normalViewPr>
  <p:slideViewPr>
    <p:cSldViewPr>
      <p:cViewPr>
        <p:scale>
          <a:sx n="100" d="100"/>
          <a:sy n="100" d="100"/>
        </p:scale>
        <p:origin x="-122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608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D4CAEB79-7669-42F1-BFA1-3DC3FD31C663}" type="datetime1">
              <a:rPr lang="en-US"/>
              <a:pPr>
                <a:defRPr/>
              </a:pPr>
              <a:t>9/28/2010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8E197A8A-6AA9-4B92-AE14-F1E43316990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9675" y="695325"/>
            <a:ext cx="4435475" cy="3427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mmmm</a:t>
            </a:r>
          </a:p>
          <a:p>
            <a:pPr lvl="2"/>
            <a:r>
              <a:rPr lang="en-US" noProof="0"/>
              <a:t>kkkkk</a:t>
            </a:r>
          </a:p>
          <a:p>
            <a:pPr lvl="3"/>
            <a:r>
              <a:rPr lang="en-US" noProof="0"/>
              <a:t>aaa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4975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Calibri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81438" y="0"/>
            <a:ext cx="2974975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Calibri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8686800"/>
            <a:ext cx="2974975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Calibri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Calibri" charset="0"/>
              </a:defRPr>
            </a:lvl1pPr>
          </a:lstStyle>
          <a:p>
            <a:pPr>
              <a:defRPr/>
            </a:pPr>
            <a:fld id="{BD4F5ACB-876F-48E4-9467-2FDFF689645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Arial" charset="0"/>
      <a:buChar char="•"/>
      <a:defRPr sz="1200" kern="1200">
        <a:solidFill>
          <a:srgbClr val="000000"/>
        </a:solidFill>
        <a:latin typeface="Times New Roman" pitchFamily="16" charset="0"/>
        <a:ea typeface="ＭＳ Ｐゴシック" pitchFamily="-65" charset="-128"/>
        <a:cs typeface="ＭＳ Ｐゴシック" pitchFamily="-65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Arial" charset="0"/>
      <a:buChar char="•"/>
      <a:defRPr sz="1200" kern="1200">
        <a:solidFill>
          <a:srgbClr val="000000"/>
        </a:solidFill>
        <a:latin typeface="Times New Roman" pitchFamily="16" charset="0"/>
        <a:ea typeface="ＭＳ Ｐゴシック" pitchFamily="-109" charset="-128"/>
        <a:cs typeface="ＭＳ Ｐゴシック"/>
      </a:defRPr>
    </a:lvl2pPr>
    <a:lvl3pPr marL="355600" indent="-1397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Arial" charset="0"/>
      <a:buChar char="•"/>
      <a:defRPr sz="1200" kern="1200">
        <a:solidFill>
          <a:srgbClr val="000000"/>
        </a:solidFill>
        <a:latin typeface="Times New Roman" pitchFamily="16" charset="0"/>
        <a:ea typeface="ＭＳ Ｐゴシック" pitchFamily="-109" charset="-128"/>
        <a:cs typeface="ＭＳ Ｐゴシック"/>
      </a:defRPr>
    </a:lvl3pPr>
    <a:lvl4pPr marL="723900" indent="-1524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Arial" charset="0"/>
      <a:buChar char="•"/>
      <a:defRPr sz="1200" kern="1200">
        <a:solidFill>
          <a:srgbClr val="000000"/>
        </a:solidFill>
        <a:latin typeface="Times New Roman" pitchFamily="16" charset="0"/>
        <a:ea typeface="ＭＳ Ｐゴシック" pitchFamily="-109" charset="-128"/>
        <a:cs typeface="ＭＳ Ｐゴシック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pitchFamily="-109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2362200"/>
            <a:ext cx="5943600" cy="22860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400"/>
            </a:lvl1pPr>
            <a:lvl2pPr>
              <a:buNone/>
              <a:defRPr sz="2400"/>
            </a:lvl2pPr>
            <a:lvl3pPr>
              <a:buNone/>
              <a:defRPr sz="2400"/>
            </a:lvl3pPr>
            <a:lvl4pPr>
              <a:buNone/>
              <a:defRPr sz="2400"/>
            </a:lvl4pPr>
            <a:lvl5pPr>
              <a:buNone/>
              <a:defRPr sz="2400"/>
            </a:lvl5pPr>
          </a:lstStyle>
          <a:p>
            <a:pPr lvl="0"/>
            <a:r>
              <a:rPr lang="es-ES_tradnl" dirty="0" err="1" smtClean="0"/>
              <a:t>Clicktoedit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textstyles</a:t>
            </a:r>
            <a:endParaRPr lang="es-ES_tradnl" dirty="0" smtClean="0"/>
          </a:p>
          <a:p>
            <a:pPr lvl="1"/>
            <a:r>
              <a:rPr lang="es-ES_tradnl" dirty="0" err="1" smtClean="0"/>
              <a:t>Secondlevel</a:t>
            </a:r>
            <a:endParaRPr lang="es-ES_tradnl" dirty="0" smtClean="0"/>
          </a:p>
          <a:p>
            <a:pPr lvl="2"/>
            <a:r>
              <a:rPr lang="es-ES_tradnl" dirty="0" err="1" smtClean="0"/>
              <a:t>Thirdlevel</a:t>
            </a:r>
            <a:endParaRPr lang="es-ES_tradnl" dirty="0" smtClean="0"/>
          </a:p>
          <a:p>
            <a:pPr lvl="3"/>
            <a:r>
              <a:rPr lang="es-ES_tradnl" dirty="0" err="1" smtClean="0"/>
              <a:t>Fourthlevel</a:t>
            </a:r>
            <a:endParaRPr lang="es-ES_tradnl" dirty="0" smtClean="0"/>
          </a:p>
          <a:p>
            <a:pPr lvl="4"/>
            <a:r>
              <a:rPr lang="es-ES_tradnl" dirty="0" err="1" smtClean="0"/>
              <a:t>Fifthlevel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6984"/>
            <a:ext cx="8229600" cy="56515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s-A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752600"/>
            <a:ext cx="8229600" cy="4343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dirty="0" err="1" smtClean="0"/>
              <a:t>Clicktoedit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textstyles</a:t>
            </a:r>
            <a:endParaRPr lang="es-ES_tradnl" dirty="0" smtClean="0"/>
          </a:p>
          <a:p>
            <a:pPr lvl="1"/>
            <a:r>
              <a:rPr lang="es-ES_tradnl" dirty="0" err="1" smtClean="0"/>
              <a:t>Secondlevel</a:t>
            </a:r>
            <a:endParaRPr lang="es-ES_tradnl" dirty="0" smtClean="0"/>
          </a:p>
          <a:p>
            <a:pPr lvl="2"/>
            <a:r>
              <a:rPr lang="es-ES_tradnl" dirty="0" err="1" smtClean="0"/>
              <a:t>Thirdlevel</a:t>
            </a:r>
            <a:endParaRPr lang="es-ES_tradnl" dirty="0" smtClean="0"/>
          </a:p>
          <a:p>
            <a:pPr lvl="3"/>
            <a:r>
              <a:rPr lang="es-ES_tradnl" dirty="0" err="1" smtClean="0"/>
              <a:t>Fourthlevel</a:t>
            </a:r>
            <a:endParaRPr lang="es-ES_tradnl" dirty="0" smtClean="0"/>
          </a:p>
          <a:p>
            <a:pPr lvl="4"/>
            <a:r>
              <a:rPr lang="es-ES_tradnl" dirty="0" err="1" smtClean="0"/>
              <a:t>Fifthlevel</a:t>
            </a:r>
            <a:endParaRPr lang="es-A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417513"/>
            <a:ext cx="8229600" cy="56515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6984"/>
            <a:ext cx="8229600" cy="56515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s-A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752600"/>
            <a:ext cx="8229600" cy="4343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dirty="0" err="1" smtClean="0"/>
              <a:t>Clicktoedit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textstyles</a:t>
            </a:r>
            <a:endParaRPr lang="es-ES_tradnl" dirty="0" smtClean="0"/>
          </a:p>
          <a:p>
            <a:pPr lvl="1"/>
            <a:r>
              <a:rPr lang="es-ES_tradnl" dirty="0" err="1" smtClean="0"/>
              <a:t>Secondlevel</a:t>
            </a:r>
            <a:endParaRPr lang="es-ES_tradnl" dirty="0" smtClean="0"/>
          </a:p>
          <a:p>
            <a:pPr lvl="2"/>
            <a:r>
              <a:rPr lang="es-ES_tradnl" dirty="0" err="1" smtClean="0"/>
              <a:t>Thirdlevel</a:t>
            </a:r>
            <a:endParaRPr lang="es-ES_tradnl" dirty="0" smtClean="0"/>
          </a:p>
          <a:p>
            <a:pPr lvl="3"/>
            <a:r>
              <a:rPr lang="es-ES_tradnl" dirty="0" err="1" smtClean="0"/>
              <a:t>Fourthlevel</a:t>
            </a:r>
            <a:endParaRPr lang="es-ES_tradnl" dirty="0" smtClean="0"/>
          </a:p>
          <a:p>
            <a:pPr lvl="4"/>
            <a:r>
              <a:rPr lang="es-ES_tradnl" dirty="0" err="1" smtClean="0"/>
              <a:t>Fifthlevel</a:t>
            </a:r>
            <a:endParaRPr lang="es-A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417513"/>
            <a:ext cx="8229600" cy="56515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6984"/>
            <a:ext cx="8229600" cy="56515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s-A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752600"/>
            <a:ext cx="8229600" cy="4343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dirty="0" err="1" smtClean="0"/>
              <a:t>Clicktoedit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textstyles</a:t>
            </a:r>
            <a:endParaRPr lang="es-ES_tradnl" dirty="0" smtClean="0"/>
          </a:p>
          <a:p>
            <a:pPr lvl="1"/>
            <a:r>
              <a:rPr lang="es-ES_tradnl" dirty="0" err="1" smtClean="0"/>
              <a:t>Secondlevel</a:t>
            </a:r>
            <a:endParaRPr lang="es-ES_tradnl" dirty="0" smtClean="0"/>
          </a:p>
          <a:p>
            <a:pPr lvl="2"/>
            <a:r>
              <a:rPr lang="es-ES_tradnl" dirty="0" err="1" smtClean="0"/>
              <a:t>Thirdlevel</a:t>
            </a:r>
            <a:endParaRPr lang="es-ES_tradnl" dirty="0" smtClean="0"/>
          </a:p>
          <a:p>
            <a:pPr lvl="3"/>
            <a:r>
              <a:rPr lang="es-ES_tradnl" dirty="0" err="1" smtClean="0"/>
              <a:t>Fourthlevel</a:t>
            </a:r>
            <a:endParaRPr lang="es-ES_tradnl" dirty="0" smtClean="0"/>
          </a:p>
          <a:p>
            <a:pPr lvl="4"/>
            <a:r>
              <a:rPr lang="es-ES_tradnl" dirty="0" err="1" smtClean="0"/>
              <a:t>Fifthlevel</a:t>
            </a:r>
            <a:endParaRPr lang="es-AR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417513"/>
            <a:ext cx="8229600" cy="56515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6984"/>
            <a:ext cx="8229600" cy="56515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s-A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752600"/>
            <a:ext cx="8229600" cy="4343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dirty="0" err="1" smtClean="0"/>
              <a:t>Clicktoedit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textstyles</a:t>
            </a:r>
            <a:endParaRPr lang="es-ES_tradnl" dirty="0" smtClean="0"/>
          </a:p>
          <a:p>
            <a:pPr lvl="1"/>
            <a:r>
              <a:rPr lang="es-ES_tradnl" dirty="0" err="1" smtClean="0"/>
              <a:t>Secondlevel</a:t>
            </a:r>
            <a:endParaRPr lang="es-ES_tradnl" dirty="0" smtClean="0"/>
          </a:p>
          <a:p>
            <a:pPr lvl="2"/>
            <a:r>
              <a:rPr lang="es-ES_tradnl" dirty="0" err="1" smtClean="0"/>
              <a:t>Thirdlevel</a:t>
            </a:r>
            <a:endParaRPr lang="es-ES_tradnl" dirty="0" smtClean="0"/>
          </a:p>
          <a:p>
            <a:pPr lvl="3"/>
            <a:r>
              <a:rPr lang="es-ES_tradnl" dirty="0" err="1" smtClean="0"/>
              <a:t>Fourthlevel</a:t>
            </a:r>
            <a:endParaRPr lang="es-ES_tradnl" dirty="0" smtClean="0"/>
          </a:p>
          <a:p>
            <a:pPr lvl="4"/>
            <a:r>
              <a:rPr lang="es-ES_tradnl" dirty="0" err="1" smtClean="0"/>
              <a:t>Fifthlevel</a:t>
            </a:r>
            <a:endParaRPr lang="es-AR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2362200"/>
            <a:ext cx="5943600" cy="22860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400"/>
            </a:lvl1pPr>
            <a:lvl2pPr>
              <a:buNone/>
              <a:defRPr sz="2400"/>
            </a:lvl2pPr>
            <a:lvl3pPr>
              <a:buNone/>
              <a:defRPr sz="2400"/>
            </a:lvl3pPr>
            <a:lvl4pPr>
              <a:buNone/>
              <a:defRPr sz="2400"/>
            </a:lvl4pPr>
            <a:lvl5pPr>
              <a:buNone/>
              <a:defRPr sz="2400"/>
            </a:lvl5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1524000"/>
            <a:ext cx="5943600" cy="19812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800">
                <a:solidFill>
                  <a:srgbClr val="6D6058"/>
                </a:solidFill>
                <a:latin typeface="Century Gothic"/>
                <a:cs typeface="Century Gothic"/>
              </a:defRPr>
            </a:lvl1pPr>
          </a:lstStyle>
          <a:p>
            <a:r>
              <a:rPr lang="es-ES_tradnl" dirty="0" err="1" smtClean="0"/>
              <a:t>Clicktoedit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4114800"/>
            <a:ext cx="5762730" cy="685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err="1" smtClean="0"/>
              <a:t>Clicktoedit</a:t>
            </a:r>
            <a:r>
              <a:rPr lang="es-ES_tradnl" dirty="0" smtClean="0"/>
              <a:t> Master </a:t>
            </a:r>
            <a:r>
              <a:rPr lang="es-ES_tradnl" dirty="0" err="1" smtClean="0"/>
              <a:t>subtitlestyle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Documents and Settings\Allen\Escritorio\borde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42938" y="3786188"/>
            <a:ext cx="7572375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339975"/>
            <a:ext cx="7772400" cy="14700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>
                <a:solidFill>
                  <a:srgbClr val="6D6058"/>
                </a:solidFill>
                <a:latin typeface="Century Gothic"/>
                <a:cs typeface="Century Gothic"/>
              </a:defRPr>
            </a:lvl1pPr>
          </a:lstStyle>
          <a:p>
            <a:r>
              <a:rPr lang="es-ES_tradnl" dirty="0" err="1" smtClean="0"/>
              <a:t>Clicktoedit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err="1" smtClean="0"/>
              <a:t>Clicktoedit</a:t>
            </a:r>
            <a:r>
              <a:rPr lang="es-ES_tradnl" dirty="0" smtClean="0"/>
              <a:t> Master </a:t>
            </a:r>
            <a:r>
              <a:rPr lang="es-ES_tradnl" dirty="0" err="1" smtClean="0"/>
              <a:t>subtitlestyle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Documents and Settings\Allen\Escritorio\borde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42938" y="3786188"/>
            <a:ext cx="7572375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339975"/>
            <a:ext cx="7772400" cy="14700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>
                <a:solidFill>
                  <a:srgbClr val="6D6058"/>
                </a:solidFill>
                <a:latin typeface="Century Gothic"/>
                <a:cs typeface="Century Gothic"/>
              </a:defRPr>
            </a:lvl1pPr>
          </a:lstStyle>
          <a:p>
            <a:r>
              <a:rPr lang="es-ES_tradnl" dirty="0" err="1" smtClean="0"/>
              <a:t>Clicktoedit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err="1" smtClean="0"/>
              <a:t>Clicktoedit</a:t>
            </a:r>
            <a:r>
              <a:rPr lang="es-ES_tradnl" dirty="0" smtClean="0"/>
              <a:t> Master </a:t>
            </a:r>
            <a:r>
              <a:rPr lang="es-ES_tradnl" dirty="0" err="1" smtClean="0"/>
              <a:t>subtitlestyle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Documents and Settings\Allen\Escritorio\borde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42938" y="3786188"/>
            <a:ext cx="7572375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339975"/>
            <a:ext cx="7772400" cy="14700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>
                <a:solidFill>
                  <a:srgbClr val="6D6058"/>
                </a:solidFill>
                <a:latin typeface="Century Gothic"/>
                <a:cs typeface="Century Gothic"/>
              </a:defRPr>
            </a:lvl1pPr>
          </a:lstStyle>
          <a:p>
            <a:r>
              <a:rPr lang="es-ES_tradnl" dirty="0" err="1" smtClean="0"/>
              <a:t>Clicktoedit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err="1" smtClean="0"/>
              <a:t>Clicktoedit</a:t>
            </a:r>
            <a:r>
              <a:rPr lang="es-ES_tradnl" dirty="0" smtClean="0"/>
              <a:t> Master </a:t>
            </a:r>
            <a:r>
              <a:rPr lang="es-ES_tradnl" dirty="0" err="1" smtClean="0"/>
              <a:t>subtitlestyle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417513"/>
            <a:ext cx="8229600" cy="56515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jpeg"/><Relationship Id="rId5" Type="http://schemas.openxmlformats.org/officeDocument/2006/relationships/image" Target="../media/image9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jpeg"/><Relationship Id="rId4" Type="http://schemas.openxmlformats.org/officeDocument/2006/relationships/image" Target="../media/image10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camino_del_inca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1113" y="0"/>
            <a:ext cx="9121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7" name="Group 13"/>
          <p:cNvGrpSpPr>
            <a:grpSpLocks/>
          </p:cNvGrpSpPr>
          <p:nvPr userDrawn="1"/>
        </p:nvGrpSpPr>
        <p:grpSpPr bwMode="auto">
          <a:xfrm>
            <a:off x="457200" y="4959350"/>
            <a:ext cx="5540375" cy="755650"/>
            <a:chOff x="400177" y="2330442"/>
            <a:chExt cx="5541731" cy="755650"/>
          </a:xfrm>
        </p:grpSpPr>
        <p:pic>
          <p:nvPicPr>
            <p:cNvPr id="1029" name="Picture 8" descr="C:\Documents and Settings\Allen\Escritorio\logo10pinesRGB-header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0177" y="2390190"/>
              <a:ext cx="1752973" cy="636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/>
            <p:nvPr/>
          </p:nvCxnSpPr>
          <p:spPr bwMode="auto">
            <a:xfrm rot="5400000">
              <a:off x="1928612" y="2707473"/>
              <a:ext cx="755650" cy="1588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TextBox 12"/>
            <p:cNvSpPr txBox="1">
              <a:spLocks noChangeArrowheads="1"/>
            </p:cNvSpPr>
            <p:nvPr/>
          </p:nvSpPr>
          <p:spPr bwMode="auto">
            <a:xfrm>
              <a:off x="2378686" y="2554280"/>
              <a:ext cx="3563222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es-ES" sz="1400">
                  <a:solidFill>
                    <a:srgbClr val="6D6058"/>
                  </a:solidFill>
                  <a:latin typeface="Century Gothic" charset="0"/>
                </a:rPr>
                <a:t>agile software development &amp; services</a:t>
              </a:r>
              <a:endParaRPr lang="en-US" sz="1400">
                <a:solidFill>
                  <a:srgbClr val="6D6058"/>
                </a:solidFill>
                <a:latin typeface="Century Gothic" charset="0"/>
              </a:endParaRPr>
            </a:p>
          </p:txBody>
        </p:sp>
      </p:grpSp>
      <p:sp>
        <p:nvSpPr>
          <p:cNvPr id="8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0975">
            <a:solidFill>
              <a:srgbClr val="6A605E"/>
            </a:solidFill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s-ES_tradnl">
              <a:latin typeface="Calibri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s-ES_tradnl" sz="3200" kern="1200" dirty="0">
          <a:solidFill>
            <a:srgbClr val="6D6058"/>
          </a:solidFill>
          <a:latin typeface="Verdana"/>
          <a:ea typeface="DejaVu Sans" pitchFamily="34" charset="0"/>
          <a:cs typeface="DejaVu Sans" pitchFamily="34" charset="2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s-ES_tradnl" sz="3200" kern="1200" dirty="0">
          <a:solidFill>
            <a:srgbClr val="6D6058"/>
          </a:solidFill>
          <a:latin typeface="Verdana"/>
          <a:ea typeface="DejaVu Sans" pitchFamily="34" charset="0"/>
          <a:cs typeface="DejaVu Sans" pitchFamily="34" charset="2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s-ES_tradnl" sz="3200" kern="1200" dirty="0">
          <a:solidFill>
            <a:srgbClr val="6D6058"/>
          </a:solidFill>
          <a:latin typeface="Verdana"/>
          <a:ea typeface="DejaVu Sans" pitchFamily="34" charset="0"/>
          <a:cs typeface="DejaVu Sans" pitchFamily="34" charset="2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s-ES_tradnl" sz="3200" kern="1200" dirty="0">
          <a:solidFill>
            <a:srgbClr val="6D6058"/>
          </a:solidFill>
          <a:latin typeface="Verdana"/>
          <a:ea typeface="DejaVu Sans" pitchFamily="34" charset="0"/>
          <a:cs typeface="DejaVu Sans" pitchFamily="34" charset="2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en-US" sz="3200" kern="1200" dirty="0">
          <a:solidFill>
            <a:srgbClr val="6D6058"/>
          </a:solidFill>
          <a:latin typeface="Verdana"/>
          <a:ea typeface="DejaVu Sans" pitchFamily="34" charset="0"/>
          <a:cs typeface="DejaVu Sans" pitchFamily="34" charset="2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8" descr="camino_del_inc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13" y="0"/>
            <a:ext cx="9121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651" name="Group 13"/>
          <p:cNvGrpSpPr>
            <a:grpSpLocks/>
          </p:cNvGrpSpPr>
          <p:nvPr/>
        </p:nvGrpSpPr>
        <p:grpSpPr bwMode="auto">
          <a:xfrm>
            <a:off x="457200" y="4959350"/>
            <a:ext cx="5540375" cy="755650"/>
            <a:chOff x="400177" y="2330442"/>
            <a:chExt cx="5541731" cy="755650"/>
          </a:xfrm>
        </p:grpSpPr>
        <p:pic>
          <p:nvPicPr>
            <p:cNvPr id="27655" name="Picture 8" descr="C:\Documents and Settings\Allen\Escritorio\logo10pinesRGB-header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0177" y="2390190"/>
              <a:ext cx="1752973" cy="636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/>
            <p:nvPr/>
          </p:nvCxnSpPr>
          <p:spPr bwMode="auto">
            <a:xfrm rot="5400000">
              <a:off x="1928612" y="2707473"/>
              <a:ext cx="755650" cy="1588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TextBox 12"/>
            <p:cNvSpPr txBox="1">
              <a:spLocks noChangeArrowheads="1"/>
            </p:cNvSpPr>
            <p:nvPr/>
          </p:nvSpPr>
          <p:spPr bwMode="auto">
            <a:xfrm>
              <a:off x="2378686" y="2554280"/>
              <a:ext cx="3563222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es-ES" sz="1400">
                  <a:solidFill>
                    <a:srgbClr val="6D6058"/>
                  </a:solidFill>
                  <a:latin typeface="Century Gothic" charset="0"/>
                </a:rPr>
                <a:t>agile software development &amp; services</a:t>
              </a:r>
              <a:endParaRPr lang="en-US" sz="1400">
                <a:solidFill>
                  <a:srgbClr val="6D6058"/>
                </a:solidFill>
                <a:latin typeface="Century Gothic" charset="0"/>
              </a:endParaRPr>
            </a:p>
          </p:txBody>
        </p:sp>
      </p:grp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0975">
            <a:solidFill>
              <a:srgbClr val="6A605E"/>
            </a:solidFill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s-ES_tradnl">
              <a:latin typeface="Calibri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0975">
            <a:solidFill>
              <a:srgbClr val="6A605E"/>
            </a:solidFill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s-ES_tradnl">
              <a:latin typeface="Calibri" charset="0"/>
            </a:endParaRPr>
          </a:p>
        </p:txBody>
      </p:sp>
      <p:cxnSp>
        <p:nvCxnSpPr>
          <p:cNvPr id="27654" name="Straight Connector 17"/>
          <p:cNvCxnSpPr>
            <a:cxnSpLocks noChangeShapeType="1"/>
          </p:cNvCxnSpPr>
          <p:nvPr userDrawn="1"/>
        </p:nvCxnSpPr>
        <p:spPr bwMode="auto">
          <a:xfrm>
            <a:off x="457200" y="989013"/>
            <a:ext cx="8229600" cy="1587"/>
          </a:xfrm>
          <a:prstGeom prst="line">
            <a:avLst/>
          </a:prstGeom>
          <a:noFill/>
          <a:ln w="24130" cap="rnd">
            <a:solidFill>
              <a:srgbClr val="6D6058"/>
            </a:solidFill>
            <a:prstDash val="sysDot"/>
            <a:round/>
            <a:headEnd/>
            <a:tailE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s-ES_tradnl" sz="3200" kern="1200" dirty="0">
          <a:solidFill>
            <a:srgbClr val="6D6058"/>
          </a:solidFill>
          <a:latin typeface="Verdana"/>
          <a:ea typeface="DejaVu Sans" pitchFamily="34" charset="0"/>
          <a:cs typeface="DejaVu Sans" pitchFamily="34" charset="2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s-ES_tradnl" sz="3200" kern="1200" dirty="0">
          <a:solidFill>
            <a:srgbClr val="6D6058"/>
          </a:solidFill>
          <a:latin typeface="Verdana"/>
          <a:ea typeface="DejaVu Sans" pitchFamily="34" charset="0"/>
          <a:cs typeface="DejaVu Sans" pitchFamily="34" charset="2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s-ES_tradnl" sz="3200" kern="1200" dirty="0">
          <a:solidFill>
            <a:srgbClr val="6D6058"/>
          </a:solidFill>
          <a:latin typeface="Verdana"/>
          <a:ea typeface="DejaVu Sans" pitchFamily="34" charset="0"/>
          <a:cs typeface="DejaVu Sans" pitchFamily="34" charset="2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s-ES_tradnl" sz="3200" kern="1200" dirty="0">
          <a:solidFill>
            <a:srgbClr val="6D6058"/>
          </a:solidFill>
          <a:latin typeface="Verdana"/>
          <a:ea typeface="DejaVu Sans" pitchFamily="34" charset="0"/>
          <a:cs typeface="DejaVu Sans" pitchFamily="34" charset="2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en-US" sz="3200" kern="1200" dirty="0">
          <a:solidFill>
            <a:srgbClr val="6D6058"/>
          </a:solidFill>
          <a:latin typeface="Verdana"/>
          <a:ea typeface="DejaVu Sans" pitchFamily="34" charset="0"/>
          <a:cs typeface="DejaVu Sans" pitchFamily="34" charset="2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tournette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322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8" descr="C:\Documents and Settings\Allen\Escritorio\logo10pinesRGB-head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0" y="5486400"/>
            <a:ext cx="2749550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 bwMode="auto">
          <a:xfrm rot="5400000">
            <a:off x="5030788" y="5984875"/>
            <a:ext cx="757238" cy="1587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5427663" y="5832475"/>
            <a:ext cx="3563937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s-ES" sz="1400">
                <a:solidFill>
                  <a:srgbClr val="6D6058"/>
                </a:solidFill>
                <a:latin typeface="Century Gothic" charset="0"/>
              </a:rPr>
              <a:t>agile software development &amp; services</a:t>
            </a:r>
            <a:endParaRPr lang="en-US" sz="1400">
              <a:solidFill>
                <a:srgbClr val="6D6058"/>
              </a:solidFill>
              <a:latin typeface="Century Gothic" charset="0"/>
            </a:endParaRPr>
          </a:p>
        </p:txBody>
      </p:sp>
      <p:pic>
        <p:nvPicPr>
          <p:cNvPr id="3078" name="Picture 6" descr="C:\Documents and Settings\Allen\Escritorio\borde.jp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3794125"/>
            <a:ext cx="5759450" cy="4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0975">
            <a:solidFill>
              <a:srgbClr val="6A605E"/>
            </a:solidFill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s-ES_tradnl">
              <a:latin typeface="Calibri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s-ES_tradnl" sz="3200" kern="1200" dirty="0">
          <a:solidFill>
            <a:srgbClr val="6D6058"/>
          </a:solidFill>
          <a:latin typeface="Verdana"/>
          <a:ea typeface="DejaVu Sans" pitchFamily="34" charset="0"/>
          <a:cs typeface="DejaVu Sans" pitchFamily="34" charset="2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s-ES_tradnl" sz="3200" kern="1200" dirty="0">
          <a:solidFill>
            <a:srgbClr val="6D6058"/>
          </a:solidFill>
          <a:latin typeface="Verdana"/>
          <a:ea typeface="DejaVu Sans" pitchFamily="34" charset="0"/>
          <a:cs typeface="DejaVu Sans" pitchFamily="34" charset="2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s-ES_tradnl" sz="3200" kern="1200" dirty="0">
          <a:solidFill>
            <a:srgbClr val="6D6058"/>
          </a:solidFill>
          <a:latin typeface="Verdana"/>
          <a:ea typeface="DejaVu Sans" pitchFamily="34" charset="0"/>
          <a:cs typeface="DejaVu Sans" pitchFamily="34" charset="2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s-ES_tradnl" sz="3200" kern="1200" dirty="0">
          <a:solidFill>
            <a:srgbClr val="6D6058"/>
          </a:solidFill>
          <a:latin typeface="Verdana"/>
          <a:ea typeface="DejaVu Sans" pitchFamily="34" charset="0"/>
          <a:cs typeface="DejaVu Sans" pitchFamily="34" charset="2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en-US" sz="3200" kern="1200" dirty="0">
          <a:solidFill>
            <a:srgbClr val="6D6058"/>
          </a:solidFill>
          <a:latin typeface="Verdana"/>
          <a:ea typeface="DejaVu Sans" pitchFamily="34" charset="0"/>
          <a:cs typeface="DejaVu Sans" pitchFamily="34" charset="2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llen\Escritorio\Pine_Trees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357188"/>
            <a:ext cx="9072563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2" descr="D:\10Pines SVN\Grafica\marcas\logo10pinesRGB-small.jp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281863" y="6072188"/>
            <a:ext cx="1719262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0975">
            <a:solidFill>
              <a:srgbClr val="6A605E"/>
            </a:solidFill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s-ES_tradnl">
              <a:latin typeface="Calibri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80" r:id="rId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s-ES_tradnl" sz="3200" kern="1200" dirty="0">
          <a:solidFill>
            <a:srgbClr val="6D6058"/>
          </a:solidFill>
          <a:latin typeface="Verdana"/>
          <a:ea typeface="DejaVu Sans" pitchFamily="34" charset="0"/>
          <a:cs typeface="DejaVu Sans" pitchFamily="34" charset="2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s-ES_tradnl" sz="3200" kern="1200" dirty="0">
          <a:solidFill>
            <a:srgbClr val="6D6058"/>
          </a:solidFill>
          <a:latin typeface="Verdana"/>
          <a:ea typeface="DejaVu Sans" pitchFamily="34" charset="0"/>
          <a:cs typeface="DejaVu Sans" pitchFamily="34" charset="2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s-ES_tradnl" sz="3200" kern="1200" dirty="0">
          <a:solidFill>
            <a:srgbClr val="6D6058"/>
          </a:solidFill>
          <a:latin typeface="Verdana"/>
          <a:ea typeface="DejaVu Sans" pitchFamily="34" charset="0"/>
          <a:cs typeface="DejaVu Sans" pitchFamily="34" charset="2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s-ES_tradnl" sz="3200" kern="1200" dirty="0">
          <a:solidFill>
            <a:srgbClr val="6D6058"/>
          </a:solidFill>
          <a:latin typeface="Verdana"/>
          <a:ea typeface="DejaVu Sans" pitchFamily="34" charset="0"/>
          <a:cs typeface="DejaVu Sans" pitchFamily="34" charset="2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en-US" sz="3200" kern="1200" dirty="0">
          <a:solidFill>
            <a:srgbClr val="6D6058"/>
          </a:solidFill>
          <a:latin typeface="Verdana"/>
          <a:ea typeface="DejaVu Sans" pitchFamily="34" charset="0"/>
          <a:cs typeface="DejaVu Sans" pitchFamily="34" charset="2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10Pines SVN\Grafica\marcas\logo10pinesRGB-small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281863" y="6072188"/>
            <a:ext cx="1719262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2" descr="C:\Documents and Settings\Allen\Escritorio\Pine_Trees.JP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357188"/>
            <a:ext cx="9072563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0975">
            <a:solidFill>
              <a:srgbClr val="6A605E"/>
            </a:solidFill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s-ES_tradnl">
              <a:latin typeface="Calibri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4" r:id="rId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-10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-10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-10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-10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s-ES_tradnl" sz="3200" kern="1200" dirty="0">
          <a:solidFill>
            <a:srgbClr val="6D6058"/>
          </a:solidFill>
          <a:latin typeface="Verdana"/>
          <a:ea typeface="DejaVu Sans" pitchFamily="34" charset="0"/>
          <a:cs typeface="DejaVu Sans" pitchFamily="34" charset="2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s-ES_tradnl" sz="3200" kern="1200" dirty="0">
          <a:solidFill>
            <a:srgbClr val="6D6058"/>
          </a:solidFill>
          <a:latin typeface="Verdana"/>
          <a:ea typeface="DejaVu Sans" pitchFamily="34" charset="0"/>
          <a:cs typeface="DejaVu Sans" pitchFamily="34" charset="2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s-ES_tradnl" sz="3200" kern="1200" dirty="0">
          <a:solidFill>
            <a:srgbClr val="6D6058"/>
          </a:solidFill>
          <a:latin typeface="Verdana"/>
          <a:ea typeface="DejaVu Sans" pitchFamily="34" charset="0"/>
          <a:cs typeface="DejaVu Sans" pitchFamily="34" charset="2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s-ES_tradnl" sz="3200" kern="1200" dirty="0">
          <a:solidFill>
            <a:srgbClr val="6D6058"/>
          </a:solidFill>
          <a:latin typeface="Verdana"/>
          <a:ea typeface="DejaVu Sans" pitchFamily="34" charset="0"/>
          <a:cs typeface="DejaVu Sans" pitchFamily="34" charset="2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en-US" sz="3200" kern="1200" dirty="0">
          <a:solidFill>
            <a:srgbClr val="6D6058"/>
          </a:solidFill>
          <a:latin typeface="Verdana"/>
          <a:ea typeface="DejaVu Sans" pitchFamily="34" charset="0"/>
          <a:cs typeface="DejaVu Sans" pitchFamily="34" charset="2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10Pines SVN\Grafica\marcas\logo10pinesRGB-small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281863" y="6072188"/>
            <a:ext cx="1719262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2" descr="C:\Documents and Settings\Allen\Escritorio\Pine_Trees.JP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357188"/>
            <a:ext cx="9072563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0975">
            <a:solidFill>
              <a:srgbClr val="6A605E"/>
            </a:solidFill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s-ES_tradnl">
              <a:latin typeface="Calibri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2" r:id="rId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s-ES_tradnl" sz="3200" kern="1200" dirty="0">
          <a:solidFill>
            <a:srgbClr val="6D6058"/>
          </a:solidFill>
          <a:latin typeface="Verdana"/>
          <a:ea typeface="DejaVu Sans" pitchFamily="34" charset="0"/>
          <a:cs typeface="DejaVu Sans" pitchFamily="34" charset="2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s-ES_tradnl" sz="3200" kern="1200" dirty="0">
          <a:solidFill>
            <a:srgbClr val="6D6058"/>
          </a:solidFill>
          <a:latin typeface="Verdana"/>
          <a:ea typeface="DejaVu Sans" pitchFamily="34" charset="0"/>
          <a:cs typeface="DejaVu Sans" pitchFamily="34" charset="2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s-ES_tradnl" sz="3200" kern="1200" dirty="0">
          <a:solidFill>
            <a:srgbClr val="6D6058"/>
          </a:solidFill>
          <a:latin typeface="Verdana"/>
          <a:ea typeface="DejaVu Sans" pitchFamily="34" charset="0"/>
          <a:cs typeface="DejaVu Sans" pitchFamily="34" charset="2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s-ES_tradnl" sz="3200" kern="1200" dirty="0">
          <a:solidFill>
            <a:srgbClr val="6D6058"/>
          </a:solidFill>
          <a:latin typeface="Verdana"/>
          <a:ea typeface="DejaVu Sans" pitchFamily="34" charset="0"/>
          <a:cs typeface="DejaVu Sans" pitchFamily="34" charset="2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en-US" sz="3200" kern="1200" dirty="0">
          <a:solidFill>
            <a:srgbClr val="6D6058"/>
          </a:solidFill>
          <a:latin typeface="Verdana"/>
          <a:ea typeface="DejaVu Sans" pitchFamily="34" charset="0"/>
          <a:cs typeface="DejaVu Sans" pitchFamily="34" charset="2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7" descr="pino_lateral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304800"/>
            <a:ext cx="2133600" cy="709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 descr="D:\10Pines SVN\Grafica\marcas\logo10pinesRGB-small.jp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348538" y="6111875"/>
            <a:ext cx="1719262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0975">
            <a:solidFill>
              <a:srgbClr val="6A605E"/>
            </a:solidFill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s-ES_tradnl">
              <a:latin typeface="Calibri" charset="0"/>
              <a:ea typeface="DejaVu Sans" pitchFamily="34" charset="2"/>
            </a:endParaRPr>
          </a:p>
        </p:txBody>
      </p:sp>
      <p:cxnSp>
        <p:nvCxnSpPr>
          <p:cNvPr id="14341" name="Straight Connector 17"/>
          <p:cNvCxnSpPr>
            <a:cxnSpLocks noChangeShapeType="1"/>
          </p:cNvCxnSpPr>
          <p:nvPr userDrawn="1"/>
        </p:nvCxnSpPr>
        <p:spPr bwMode="auto">
          <a:xfrm>
            <a:off x="457200" y="989013"/>
            <a:ext cx="8229600" cy="1587"/>
          </a:xfrm>
          <a:prstGeom prst="line">
            <a:avLst/>
          </a:prstGeom>
          <a:noFill/>
          <a:ln w="24130" cap="rnd">
            <a:solidFill>
              <a:srgbClr val="6D6058"/>
            </a:solidFill>
            <a:prstDash val="sysDot"/>
            <a:round/>
            <a:headEnd/>
            <a:tailE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4" r:id="rId2"/>
    <p:sldLayoutId id="2147483683" r:id="rId3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68BD44"/>
          </a:solidFill>
          <a:latin typeface="Century Gothic"/>
          <a:ea typeface="DejaVu Sans" pitchFamily="34" charset="0"/>
          <a:cs typeface="DejaVu Sans" pitchFamily="34" charset="2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68BD44"/>
          </a:solidFill>
          <a:latin typeface="Century Gothic" pitchFamily="-65" charset="0"/>
          <a:ea typeface="DejaVu Sans" pitchFamily="34" charset="0"/>
          <a:cs typeface="DejaVu Sans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68BD44"/>
          </a:solidFill>
          <a:latin typeface="Century Gothic" pitchFamily="-65" charset="0"/>
          <a:ea typeface="DejaVu Sans" pitchFamily="34" charset="0"/>
          <a:cs typeface="DejaVu Sans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68BD44"/>
          </a:solidFill>
          <a:latin typeface="Century Gothic" pitchFamily="-65" charset="0"/>
          <a:ea typeface="DejaVu Sans" pitchFamily="34" charset="0"/>
          <a:cs typeface="DejaVu Sans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68BD44"/>
          </a:solidFill>
          <a:latin typeface="Century Gothic" pitchFamily="-65" charset="0"/>
          <a:ea typeface="DejaVu Sans" pitchFamily="34" charset="0"/>
          <a:cs typeface="DejaVu Sans" charset="0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DejaVu Sans" charset="0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DejaVu Sans" charset="0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DejaVu Sans" charset="0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DejaVu Sans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68BD44"/>
        </a:buClr>
        <a:buSzPct val="80000"/>
        <a:buFont typeface="Lucida Grande"/>
        <a:buChar char="▶"/>
        <a:defRPr lang="en-GB" sz="2400" dirty="0">
          <a:solidFill>
            <a:srgbClr val="6D6058"/>
          </a:solidFill>
          <a:latin typeface="Verdana"/>
          <a:ea typeface="DejaVu Sans" pitchFamily="34" charset="0"/>
          <a:cs typeface="DejaVu Sans" pitchFamily="34" charset="2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68BD44"/>
        </a:buClr>
        <a:buSzPct val="100000"/>
        <a:buFont typeface="Times New Roman" pitchFamily="18" charset="0"/>
        <a:buChar char="–"/>
        <a:defRPr sz="2000">
          <a:solidFill>
            <a:srgbClr val="6D6058"/>
          </a:solidFill>
          <a:latin typeface="Verdana"/>
          <a:ea typeface="DejaVu Sans" pitchFamily="34" charset="0"/>
          <a:cs typeface="DejaVu Sans" pitchFamily="34" charset="2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68BD44"/>
        </a:buClr>
        <a:buSzPct val="100000"/>
        <a:buFont typeface="Times New Roman" pitchFamily="18" charset="0"/>
        <a:buChar char="•"/>
        <a:defRPr sz="2400">
          <a:solidFill>
            <a:srgbClr val="6D6058"/>
          </a:solidFill>
          <a:latin typeface="Verdana"/>
          <a:ea typeface="DejaVu Sans" pitchFamily="34" charset="0"/>
          <a:cs typeface="DejaVu Sans" pitchFamily="34" charset="2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1600">
          <a:solidFill>
            <a:srgbClr val="6D6058"/>
          </a:solidFill>
          <a:latin typeface="Verdana"/>
          <a:ea typeface="DejaVu Sans" pitchFamily="34" charset="0"/>
          <a:cs typeface="DejaVu Sans" pitchFamily="34" charset="2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6D6058"/>
        </a:buClr>
        <a:buSzPct val="100000"/>
        <a:buFont typeface="Times New Roman" pitchFamily="18" charset="0"/>
        <a:buChar char="»"/>
        <a:defRPr sz="1600">
          <a:solidFill>
            <a:srgbClr val="6D6058"/>
          </a:solidFill>
          <a:latin typeface="Verdana"/>
          <a:ea typeface="DejaVu Sans" pitchFamily="34" charset="0"/>
          <a:cs typeface="DejaVu Sans" pitchFamily="34" charset="2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10Pines SVN\Grafica\marcas\logo10pinesRGB-small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348538" y="6111875"/>
            <a:ext cx="1719262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0975">
            <a:solidFill>
              <a:srgbClr val="6A605E"/>
            </a:solidFill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s-ES_tradnl">
              <a:latin typeface="Calibri" charset="0"/>
            </a:endParaRPr>
          </a:p>
        </p:txBody>
      </p:sp>
      <p:cxnSp>
        <p:nvCxnSpPr>
          <p:cNvPr id="18436" name="Straight Connector 17"/>
          <p:cNvCxnSpPr>
            <a:cxnSpLocks noChangeShapeType="1"/>
          </p:cNvCxnSpPr>
          <p:nvPr userDrawn="1"/>
        </p:nvCxnSpPr>
        <p:spPr bwMode="auto">
          <a:xfrm>
            <a:off x="457200" y="989013"/>
            <a:ext cx="8229600" cy="1587"/>
          </a:xfrm>
          <a:prstGeom prst="line">
            <a:avLst/>
          </a:prstGeom>
          <a:noFill/>
          <a:ln w="24130" cap="rnd">
            <a:solidFill>
              <a:srgbClr val="6D6058"/>
            </a:solidFill>
            <a:prstDash val="sysDot"/>
            <a:round/>
            <a:headEnd/>
            <a:tailE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6" r:id="rId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68BD44"/>
          </a:solidFill>
          <a:latin typeface="Century Gothic"/>
          <a:ea typeface="DejaVu Sans" pitchFamily="34" charset="0"/>
          <a:cs typeface="DejaVu Sans" pitchFamily="34" charset="2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68BD44"/>
          </a:solidFill>
          <a:latin typeface="Century Gothic" pitchFamily="-65" charset="0"/>
          <a:ea typeface="DejaVu Sans" pitchFamily="34" charset="0"/>
          <a:cs typeface="DejaVu Sans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68BD44"/>
          </a:solidFill>
          <a:latin typeface="Century Gothic" pitchFamily="-65" charset="0"/>
          <a:ea typeface="DejaVu Sans" pitchFamily="34" charset="0"/>
          <a:cs typeface="DejaVu Sans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68BD44"/>
          </a:solidFill>
          <a:latin typeface="Century Gothic" pitchFamily="-65" charset="0"/>
          <a:ea typeface="DejaVu Sans" pitchFamily="34" charset="0"/>
          <a:cs typeface="DejaVu Sans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68BD44"/>
          </a:solidFill>
          <a:latin typeface="Century Gothic" pitchFamily="-65" charset="0"/>
          <a:ea typeface="DejaVu Sans" pitchFamily="34" charset="0"/>
          <a:cs typeface="DejaVu Sans" charset="0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DejaVu Sans" charset="0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DejaVu Sans" charset="0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DejaVu Sans" charset="0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DejaVu Sans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68BD44"/>
        </a:buClr>
        <a:buSzPct val="80000"/>
        <a:buFont typeface="Lucida Grande"/>
        <a:buChar char="▶"/>
        <a:defRPr lang="en-GB" sz="2400" dirty="0">
          <a:solidFill>
            <a:srgbClr val="6D6058"/>
          </a:solidFill>
          <a:latin typeface="Verdana"/>
          <a:ea typeface="DejaVu Sans" pitchFamily="34" charset="0"/>
          <a:cs typeface="DejaVu Sans" pitchFamily="34" charset="2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68BD44"/>
        </a:buClr>
        <a:buSzPct val="100000"/>
        <a:buFont typeface="Times New Roman" pitchFamily="18" charset="0"/>
        <a:buChar char="–"/>
        <a:defRPr sz="2000">
          <a:solidFill>
            <a:srgbClr val="6D6058"/>
          </a:solidFill>
          <a:latin typeface="Verdana"/>
          <a:ea typeface="DejaVu Sans" pitchFamily="34" charset="0"/>
          <a:cs typeface="DejaVu Sans" pitchFamily="34" charset="2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68BD44"/>
        </a:buClr>
        <a:buSzPct val="100000"/>
        <a:buFont typeface="Times New Roman" pitchFamily="18" charset="0"/>
        <a:buChar char="•"/>
        <a:defRPr sz="2400">
          <a:solidFill>
            <a:srgbClr val="6D6058"/>
          </a:solidFill>
          <a:latin typeface="Verdana"/>
          <a:ea typeface="DejaVu Sans" pitchFamily="34" charset="0"/>
          <a:cs typeface="DejaVu Sans" pitchFamily="34" charset="2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1600">
          <a:solidFill>
            <a:srgbClr val="6D6058"/>
          </a:solidFill>
          <a:latin typeface="Verdana"/>
          <a:ea typeface="DejaVu Sans" pitchFamily="34" charset="0"/>
          <a:cs typeface="DejaVu Sans" pitchFamily="34" charset="2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6D6058"/>
        </a:buClr>
        <a:buSzPct val="100000"/>
        <a:buFont typeface="Times New Roman" pitchFamily="18" charset="0"/>
        <a:buChar char="»"/>
        <a:defRPr sz="1600">
          <a:solidFill>
            <a:srgbClr val="6D6058"/>
          </a:solidFill>
          <a:latin typeface="Verdana"/>
          <a:ea typeface="DejaVu Sans" pitchFamily="34" charset="0"/>
          <a:cs typeface="DejaVu Sans" pitchFamily="34" charset="2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0" descr="pino_inferior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6200" y="3608388"/>
            <a:ext cx="3065463" cy="324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 descr="D:\10Pines SVN\Grafica\marcas\logo10pinesRGB-small.jp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348538" y="6111875"/>
            <a:ext cx="1719262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0975">
            <a:solidFill>
              <a:srgbClr val="6A605E"/>
            </a:solidFill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s-ES_tradnl">
              <a:latin typeface="Calibri" charset="0"/>
              <a:ea typeface="DejaVu Sans" pitchFamily="34" charset="2"/>
            </a:endParaRPr>
          </a:p>
        </p:txBody>
      </p:sp>
      <p:cxnSp>
        <p:nvCxnSpPr>
          <p:cNvPr id="21509" name="Straight Connector 17"/>
          <p:cNvCxnSpPr>
            <a:cxnSpLocks noChangeShapeType="1"/>
          </p:cNvCxnSpPr>
          <p:nvPr userDrawn="1"/>
        </p:nvCxnSpPr>
        <p:spPr bwMode="auto">
          <a:xfrm>
            <a:off x="457200" y="989013"/>
            <a:ext cx="8229600" cy="1587"/>
          </a:xfrm>
          <a:prstGeom prst="line">
            <a:avLst/>
          </a:prstGeom>
          <a:noFill/>
          <a:ln w="24130" cap="rnd">
            <a:solidFill>
              <a:srgbClr val="6D6058"/>
            </a:solidFill>
            <a:prstDash val="sysDot"/>
            <a:round/>
            <a:headEnd/>
            <a:tailE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88" r:id="rId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68BD44"/>
          </a:solidFill>
          <a:latin typeface="Century Gothic"/>
          <a:ea typeface="DejaVu Sans" pitchFamily="34" charset="0"/>
          <a:cs typeface="DejaVu Sans" pitchFamily="34" charset="2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68BD44"/>
          </a:solidFill>
          <a:latin typeface="Century Gothic" pitchFamily="-65" charset="0"/>
          <a:ea typeface="DejaVu Sans" pitchFamily="34" charset="0"/>
          <a:cs typeface="DejaVu Sans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68BD44"/>
          </a:solidFill>
          <a:latin typeface="Century Gothic" pitchFamily="-65" charset="0"/>
          <a:ea typeface="DejaVu Sans" pitchFamily="34" charset="0"/>
          <a:cs typeface="DejaVu Sans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68BD44"/>
          </a:solidFill>
          <a:latin typeface="Century Gothic" pitchFamily="-65" charset="0"/>
          <a:ea typeface="DejaVu Sans" pitchFamily="34" charset="0"/>
          <a:cs typeface="DejaVu Sans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68BD44"/>
          </a:solidFill>
          <a:latin typeface="Century Gothic" pitchFamily="-65" charset="0"/>
          <a:ea typeface="DejaVu Sans" pitchFamily="34" charset="0"/>
          <a:cs typeface="DejaVu Sans" charset="0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DejaVu Sans" charset="0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DejaVu Sans" charset="0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DejaVu Sans" charset="0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DejaVu Sans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68BD44"/>
        </a:buClr>
        <a:buSzPct val="80000"/>
        <a:buFont typeface="Lucida Grande"/>
        <a:buChar char="▶"/>
        <a:defRPr lang="en-GB" sz="2400" dirty="0">
          <a:solidFill>
            <a:srgbClr val="6D6058"/>
          </a:solidFill>
          <a:latin typeface="Verdana"/>
          <a:ea typeface="DejaVu Sans" pitchFamily="34" charset="0"/>
          <a:cs typeface="DejaVu Sans" pitchFamily="34" charset="2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68BD44"/>
        </a:buClr>
        <a:buSzPct val="100000"/>
        <a:buFont typeface="Times New Roman" pitchFamily="18" charset="0"/>
        <a:buChar char="–"/>
        <a:defRPr sz="2000">
          <a:solidFill>
            <a:srgbClr val="6D6058"/>
          </a:solidFill>
          <a:latin typeface="Verdana"/>
          <a:ea typeface="DejaVu Sans" pitchFamily="34" charset="0"/>
          <a:cs typeface="DejaVu Sans" pitchFamily="34" charset="2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68BD44"/>
        </a:buClr>
        <a:buSzPct val="100000"/>
        <a:buFont typeface="Times New Roman" pitchFamily="18" charset="0"/>
        <a:buChar char="•"/>
        <a:defRPr sz="2400">
          <a:solidFill>
            <a:srgbClr val="6D6058"/>
          </a:solidFill>
          <a:latin typeface="Verdana"/>
          <a:ea typeface="DejaVu Sans" pitchFamily="34" charset="0"/>
          <a:cs typeface="DejaVu Sans" pitchFamily="34" charset="2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1600">
          <a:solidFill>
            <a:srgbClr val="6D6058"/>
          </a:solidFill>
          <a:latin typeface="Verdana"/>
          <a:ea typeface="DejaVu Sans" pitchFamily="34" charset="0"/>
          <a:cs typeface="DejaVu Sans" pitchFamily="34" charset="2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6D6058"/>
        </a:buClr>
        <a:buSzPct val="100000"/>
        <a:buFont typeface="Times New Roman" pitchFamily="18" charset="0"/>
        <a:buChar char="»"/>
        <a:defRPr sz="1600">
          <a:solidFill>
            <a:srgbClr val="6D6058"/>
          </a:solidFill>
          <a:latin typeface="Verdana"/>
          <a:ea typeface="DejaVu Sans" pitchFamily="34" charset="0"/>
          <a:cs typeface="DejaVu Sans" pitchFamily="34" charset="2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10Pines SVN\Grafica\marcas\logo10pinesRGB-small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348538" y="6111875"/>
            <a:ext cx="1719262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0975">
            <a:solidFill>
              <a:srgbClr val="6A605E"/>
            </a:solidFill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s-ES_tradnl">
              <a:latin typeface="Calibri" charset="0"/>
              <a:ea typeface="DejaVu Sans" pitchFamily="34" charset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0" r:id="rId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68BD44"/>
          </a:solidFill>
          <a:latin typeface="Century Gothic"/>
          <a:ea typeface="DejaVu Sans" pitchFamily="34" charset="0"/>
          <a:cs typeface="DejaVu Sans" pitchFamily="34" charset="2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68BD44"/>
          </a:solidFill>
          <a:latin typeface="Century Gothic" pitchFamily="-65" charset="0"/>
          <a:ea typeface="DejaVu Sans" pitchFamily="34" charset="0"/>
          <a:cs typeface="DejaVu Sans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68BD44"/>
          </a:solidFill>
          <a:latin typeface="Century Gothic" pitchFamily="-65" charset="0"/>
          <a:ea typeface="DejaVu Sans" pitchFamily="34" charset="0"/>
          <a:cs typeface="DejaVu Sans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68BD44"/>
          </a:solidFill>
          <a:latin typeface="Century Gothic" pitchFamily="-65" charset="0"/>
          <a:ea typeface="DejaVu Sans" pitchFamily="34" charset="0"/>
          <a:cs typeface="DejaVu Sans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68BD44"/>
          </a:solidFill>
          <a:latin typeface="Century Gothic" pitchFamily="-65" charset="0"/>
          <a:ea typeface="DejaVu Sans" pitchFamily="34" charset="0"/>
          <a:cs typeface="DejaVu Sans" charset="0"/>
        </a:defRPr>
      </a:lvl5pPr>
      <a:lvl6pPr marL="25146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DejaVu Sans" charset="0"/>
        </a:defRPr>
      </a:lvl6pPr>
      <a:lvl7pPr marL="29718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DejaVu Sans" charset="0"/>
        </a:defRPr>
      </a:lvl7pPr>
      <a:lvl8pPr marL="34290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DejaVu Sans" charset="0"/>
        </a:defRPr>
      </a:lvl8pPr>
      <a:lvl9pPr marL="3886200" indent="-228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DejaVu Sans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68BD44"/>
        </a:buClr>
        <a:buSzPct val="80000"/>
        <a:buFont typeface="Lucida Grande"/>
        <a:buChar char="▶"/>
        <a:defRPr lang="en-GB" sz="2400" dirty="0">
          <a:solidFill>
            <a:srgbClr val="6D6058"/>
          </a:solidFill>
          <a:latin typeface="Verdana"/>
          <a:ea typeface="DejaVu Sans" pitchFamily="34" charset="0"/>
          <a:cs typeface="DejaVu Sans" pitchFamily="34" charset="2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68BD44"/>
        </a:buClr>
        <a:buSzPct val="100000"/>
        <a:buFont typeface="Times New Roman" pitchFamily="18" charset="0"/>
        <a:buChar char="–"/>
        <a:defRPr sz="2000">
          <a:solidFill>
            <a:srgbClr val="6D6058"/>
          </a:solidFill>
          <a:latin typeface="Verdana"/>
          <a:ea typeface="DejaVu Sans" pitchFamily="34" charset="0"/>
          <a:cs typeface="DejaVu Sans" pitchFamily="34" charset="2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68BD44"/>
        </a:buClr>
        <a:buSzPct val="100000"/>
        <a:buFont typeface="Times New Roman" pitchFamily="18" charset="0"/>
        <a:buChar char="•"/>
        <a:defRPr sz="2400">
          <a:solidFill>
            <a:srgbClr val="6D6058"/>
          </a:solidFill>
          <a:latin typeface="Verdana"/>
          <a:ea typeface="DejaVu Sans" pitchFamily="34" charset="0"/>
          <a:cs typeface="DejaVu Sans" pitchFamily="34" charset="2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1600">
          <a:solidFill>
            <a:srgbClr val="6D6058"/>
          </a:solidFill>
          <a:latin typeface="Verdana"/>
          <a:ea typeface="DejaVu Sans" pitchFamily="34" charset="0"/>
          <a:cs typeface="DejaVu Sans" pitchFamily="34" charset="2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6D6058"/>
        </a:buClr>
        <a:buSzPct val="100000"/>
        <a:buFont typeface="Times New Roman" pitchFamily="18" charset="0"/>
        <a:buChar char="»"/>
        <a:defRPr sz="1600">
          <a:solidFill>
            <a:srgbClr val="6D6058"/>
          </a:solidFill>
          <a:latin typeface="Verdana"/>
          <a:ea typeface="DejaVu Sans" pitchFamily="34" charset="0"/>
          <a:cs typeface="DejaVu Sans" pitchFamily="34" charset="2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Jorge.silva@10pines.com" TargetMode="External"/><Relationship Id="rId2" Type="http://schemas.openxmlformats.org/officeDocument/2006/relationships/hyperlink" Target="mailto:Hernan.wilkinson@10pines.com" TargetMode="Externa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2555875" y="2130425"/>
            <a:ext cx="5902325" cy="14700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400" smtClean="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rPr>
              <a:t>OOSCM </a:t>
            </a:r>
            <a:br>
              <a:rPr lang="en-US" sz="4400" smtClean="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rPr>
            </a:br>
            <a:r>
              <a:rPr lang="en-US" sz="4400" smtClean="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rPr>
              <a:t>Object Oriented SCM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027363" y="3886200"/>
            <a:ext cx="5145087" cy="1752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smtClean="0">
                <a:solidFill>
                  <a:srgbClr val="6D6058"/>
                </a:solidFill>
                <a:latin typeface="Verdana" pitchFamily="34" charset="0"/>
                <a:ea typeface="DejaVu Sans"/>
                <a:cs typeface="DejaVu Sans"/>
              </a:rPr>
              <a:t>SCM Next Generation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Century Gothic" pitchFamily="34" charset="0"/>
                <a:ea typeface="DejaVu Sans"/>
                <a:cs typeface="DejaVu Sans"/>
              </a:rPr>
              <a:t>Motivation 5</a:t>
            </a: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457200" y="1371600"/>
          <a:ext cx="8280400" cy="3506788"/>
        </p:xfrm>
        <a:graphic>
          <a:graphicData uri="http://schemas.openxmlformats.org/presentationml/2006/ole">
            <p:oleObj spid="_x0000_s41986" name="Visio" r:id="rId3" imgW="7525599" imgH="3187685" progId="">
              <p:embed/>
            </p:oleObj>
          </a:graphicData>
        </a:graphic>
      </p:graphicFrame>
      <p:sp>
        <p:nvSpPr>
          <p:cNvPr id="6" name="Rectángulo 5"/>
          <p:cNvSpPr>
            <a:spLocks noChangeArrowheads="1"/>
          </p:cNvSpPr>
          <p:nvPr/>
        </p:nvSpPr>
        <p:spPr bwMode="auto">
          <a:xfrm rot="-2297354">
            <a:off x="-1509713" y="3016250"/>
            <a:ext cx="12409488" cy="609600"/>
          </a:xfrm>
          <a:prstGeom prst="rect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</a:pPr>
            <a:r>
              <a:rPr lang="en-US" sz="2400" b="1">
                <a:solidFill>
                  <a:srgbClr val="FFFFFF"/>
                </a:solidFill>
                <a:latin typeface="Verdana" pitchFamily="34" charset="0"/>
                <a:ea typeface="DejaVu Sans"/>
              </a:rPr>
              <a:t>AUTOMATIC REFACTORING INTEGRATION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Century Gothic" pitchFamily="34" charset="0"/>
                <a:ea typeface="DejaVu Sans"/>
                <a:cs typeface="DejaVu Sans"/>
              </a:rPr>
              <a:t>Motivation 6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Verdana" pitchFamily="34" charset="0"/>
                <a:ea typeface="DejaVu Sans"/>
                <a:cs typeface="DejaVu Sans"/>
              </a:rPr>
              <a:t>Seaside releases version 3.1 that includes lots of method renames</a:t>
            </a:r>
          </a:p>
          <a:p>
            <a:pPr lvl="1"/>
            <a:r>
              <a:rPr lang="en-US" smtClean="0">
                <a:latin typeface="Verdana" pitchFamily="34" charset="0"/>
                <a:ea typeface="DejaVu Sans"/>
                <a:cs typeface="DejaVu Sans"/>
              </a:rPr>
              <a:t>I want the system to tell me there is a new version</a:t>
            </a:r>
          </a:p>
          <a:p>
            <a:pPr lvl="1"/>
            <a:r>
              <a:rPr lang="en-US" smtClean="0">
                <a:latin typeface="Verdana" pitchFamily="34" charset="0"/>
                <a:ea typeface="DejaVu Sans"/>
                <a:cs typeface="DejaVu Sans"/>
              </a:rPr>
              <a:t>I decided Patagonia should work with seaside 3.1!!</a:t>
            </a:r>
          </a:p>
          <a:p>
            <a:pPr lvl="2"/>
            <a:r>
              <a:rPr lang="en-US" smtClean="0">
                <a:latin typeface="Verdana" pitchFamily="34" charset="0"/>
                <a:ea typeface="DejaVu Sans"/>
                <a:cs typeface="DejaVu Sans"/>
              </a:rPr>
              <a:t>I can’t because I have to do the rename myself in Patagonia!</a:t>
            </a:r>
          </a:p>
          <a:p>
            <a:pPr lvl="2"/>
            <a:r>
              <a:rPr lang="en-US" smtClean="0">
                <a:latin typeface="Verdana" pitchFamily="34" charset="0"/>
                <a:ea typeface="DejaVu Sans"/>
                <a:cs typeface="DejaVu Sans"/>
              </a:rPr>
              <a:t>Why not applying those renames to Patagonia automatically?</a:t>
            </a:r>
          </a:p>
        </p:txBody>
      </p:sp>
      <p:sp>
        <p:nvSpPr>
          <p:cNvPr id="5" name="Rectángulo 4"/>
          <p:cNvSpPr>
            <a:spLocks noChangeArrowheads="1"/>
          </p:cNvSpPr>
          <p:nvPr/>
        </p:nvSpPr>
        <p:spPr bwMode="auto">
          <a:xfrm rot="-2297354">
            <a:off x="-1509713" y="3016250"/>
            <a:ext cx="12409488" cy="609600"/>
          </a:xfrm>
          <a:prstGeom prst="rect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</a:pPr>
            <a:r>
              <a:rPr lang="en-US" sz="2400" b="1">
                <a:solidFill>
                  <a:srgbClr val="FFFFFF"/>
                </a:solidFill>
                <a:latin typeface="Verdana" pitchFamily="34" charset="0"/>
                <a:ea typeface="DejaVu Sans"/>
              </a:rPr>
              <a:t>AUTOMATIC UPGRADE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Century Gothic" pitchFamily="34" charset="0"/>
                <a:ea typeface="DejaVu Sans"/>
                <a:cs typeface="DejaVu Sans"/>
              </a:rPr>
              <a:t>Motivation 7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Verdana" pitchFamily="34" charset="0"/>
                <a:ea typeface="DejaVu Sans"/>
                <a:cs typeface="DejaVu Sans"/>
              </a:rPr>
              <a:t>How do I know if programmers are doing TDD or just testing?</a:t>
            </a:r>
          </a:p>
          <a:p>
            <a:pPr lvl="1"/>
            <a:r>
              <a:rPr lang="en-US" smtClean="0">
                <a:latin typeface="Verdana" pitchFamily="34" charset="0"/>
                <a:ea typeface="DejaVu Sans"/>
                <a:cs typeface="DejaVu Sans"/>
              </a:rPr>
              <a:t>Writing the test first really</a:t>
            </a:r>
          </a:p>
          <a:p>
            <a:r>
              <a:rPr lang="en-US" smtClean="0">
                <a:latin typeface="Verdana" pitchFamily="34" charset="0"/>
                <a:ea typeface="DejaVu Sans"/>
                <a:cs typeface="DejaVu Sans"/>
              </a:rPr>
              <a:t>How do I know the system architecture and its evolution?</a:t>
            </a:r>
          </a:p>
          <a:p>
            <a:pPr lvl="1"/>
            <a:r>
              <a:rPr lang="en-US" smtClean="0">
                <a:latin typeface="Verdana" pitchFamily="34" charset="0"/>
                <a:ea typeface="DejaVu Sans"/>
                <a:cs typeface="DejaVu Sans"/>
              </a:rPr>
              <a:t>Maven in Java, but can not see its evolution or internal architecture, only dependencies.</a:t>
            </a:r>
          </a:p>
          <a:p>
            <a:pPr lvl="1"/>
            <a:endParaRPr lang="en-US" smtClean="0">
              <a:latin typeface="Verdana" pitchFamily="34" charset="0"/>
              <a:ea typeface="DejaVu Sans"/>
              <a:cs typeface="DejaVu Sans"/>
            </a:endParaRPr>
          </a:p>
        </p:txBody>
      </p:sp>
      <p:sp>
        <p:nvSpPr>
          <p:cNvPr id="5" name="Rectángulo 4"/>
          <p:cNvSpPr>
            <a:spLocks noChangeArrowheads="1"/>
          </p:cNvSpPr>
          <p:nvPr/>
        </p:nvSpPr>
        <p:spPr bwMode="auto">
          <a:xfrm rot="-2297354">
            <a:off x="-1509713" y="3016250"/>
            <a:ext cx="12409488" cy="609600"/>
          </a:xfrm>
          <a:prstGeom prst="rect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</a:pPr>
            <a:r>
              <a:rPr lang="en-US" sz="2400" b="1">
                <a:solidFill>
                  <a:srgbClr val="FFFFFF"/>
                </a:solidFill>
                <a:latin typeface="Verdana" pitchFamily="34" charset="0"/>
                <a:ea typeface="DejaVu Sans"/>
              </a:rPr>
              <a:t>QUERY THE REPOSITORY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ítulo 3"/>
          <p:cNvSpPr>
            <a:spLocks noGrp="1"/>
          </p:cNvSpPr>
          <p:nvPr>
            <p:ph type="ctr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s-ES_tradnl" smtClean="0">
                <a:latin typeface="Century Gothic" pitchFamily="34" charset="0"/>
                <a:ea typeface="ＭＳ Ｐゴシック"/>
                <a:cs typeface="ＭＳ Ｐゴシック"/>
              </a:rPr>
              <a:t>What can we do withthecurrenttools?</a:t>
            </a: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Century Gothic" pitchFamily="34" charset="0"/>
                <a:ea typeface="DejaVu Sans"/>
                <a:cs typeface="DejaVu Sans"/>
              </a:rPr>
              <a:t>Traditional SCM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066925"/>
          <a:ext cx="8229600" cy="296545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ejaVu Sans" pitchFamily="34" charset="2"/>
                          <a:cs typeface="DejaVu Sans" pitchFamily="34" charset="2"/>
                        </a:rPr>
                        <a:t>Requirements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ejaVu Sans" pitchFamily="34" charset="2"/>
                          <a:cs typeface="DejaVu Sans" pitchFamily="34" charset="2"/>
                        </a:rPr>
                        <a:t>Traditional SCM (SVN, Git, etc)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6058"/>
                          </a:solidFill>
                          <a:effectLst/>
                          <a:latin typeface="Calibri" charset="0"/>
                          <a:ea typeface="DejaVu Sans" pitchFamily="34" charset="2"/>
                          <a:cs typeface="DejaVu Sans" pitchFamily="34" charset="2"/>
                        </a:rPr>
                        <a:t>MANAGE CHANGE LIFECYCLE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6058"/>
                          </a:solidFill>
                          <a:effectLst/>
                          <a:latin typeface="Calibri" charset="0"/>
                          <a:ea typeface="DejaVu Sans" pitchFamily="34" charset="2"/>
                          <a:cs typeface="DejaVu Sans" pitchFamily="34" charset="2"/>
                        </a:rPr>
                        <a:t>NO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4E9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6058"/>
                          </a:solidFill>
                          <a:effectLst/>
                          <a:latin typeface="Calibri" charset="0"/>
                          <a:ea typeface="DejaVu Sans" pitchFamily="34" charset="2"/>
                          <a:cs typeface="DejaVu Sans" pitchFamily="34" charset="2"/>
                        </a:rPr>
                        <a:t>CHANGE QUALITY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6058"/>
                          </a:solidFill>
                          <a:effectLst/>
                          <a:latin typeface="Calibri" charset="0"/>
                          <a:ea typeface="DejaVu Sans" pitchFamily="34" charset="2"/>
                          <a:cs typeface="DejaVu Sans" pitchFamily="34" charset="2"/>
                        </a:rPr>
                        <a:t>NO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6058"/>
                          </a:solidFill>
                          <a:effectLst/>
                          <a:latin typeface="Calibri" charset="0"/>
                          <a:ea typeface="DejaVu Sans" pitchFamily="34" charset="2"/>
                          <a:cs typeface="DejaVu Sans" pitchFamily="34" charset="2"/>
                        </a:rPr>
                        <a:t>SMART AUTOMATIC INTEGRATION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6058"/>
                          </a:solidFill>
                          <a:effectLst/>
                          <a:latin typeface="Calibri" charset="0"/>
                          <a:ea typeface="DejaVu Sans" pitchFamily="34" charset="2"/>
                          <a:cs typeface="DejaVu Sans" pitchFamily="34" charset="2"/>
                        </a:rPr>
                        <a:t>NO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4E9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6058"/>
                          </a:solidFill>
                          <a:effectLst/>
                          <a:latin typeface="Calibri" charset="0"/>
                          <a:ea typeface="DejaVu Sans" pitchFamily="34" charset="2"/>
                          <a:cs typeface="DejaVu Sans" pitchFamily="34" charset="2"/>
                        </a:rPr>
                        <a:t>PRE-INTEGRATION TOOLS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6058"/>
                          </a:solidFill>
                          <a:effectLst/>
                          <a:latin typeface="Calibri" charset="0"/>
                          <a:ea typeface="DejaVu Sans" pitchFamily="34" charset="2"/>
                          <a:cs typeface="DejaVu Sans" pitchFamily="34" charset="2"/>
                        </a:rPr>
                        <a:t>NO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6058"/>
                          </a:solidFill>
                          <a:effectLst/>
                          <a:latin typeface="Calibri" charset="0"/>
                          <a:ea typeface="DejaVu Sans" pitchFamily="34" charset="2"/>
                          <a:cs typeface="DejaVu Sans" pitchFamily="34" charset="2"/>
                        </a:rPr>
                        <a:t>AUTOMATIC REFACTORING INTEGRATION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6058"/>
                          </a:solidFill>
                          <a:effectLst/>
                          <a:latin typeface="Calibri" charset="0"/>
                          <a:ea typeface="DejaVu Sans" pitchFamily="34" charset="2"/>
                          <a:cs typeface="DejaVu Sans" pitchFamily="34" charset="2"/>
                        </a:rPr>
                        <a:t>NO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4E9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6058"/>
                          </a:solidFill>
                          <a:effectLst/>
                          <a:latin typeface="Calibri" charset="0"/>
                          <a:ea typeface="DejaVu Sans" pitchFamily="34" charset="2"/>
                          <a:cs typeface="DejaVu Sans" pitchFamily="34" charset="2"/>
                        </a:rPr>
                        <a:t>AUTOMATIC UPGRADE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6058"/>
                          </a:solidFill>
                          <a:effectLst/>
                          <a:latin typeface="Calibri" charset="0"/>
                          <a:ea typeface="DejaVu Sans" pitchFamily="34" charset="2"/>
                          <a:cs typeface="DejaVu Sans" pitchFamily="34" charset="2"/>
                        </a:rPr>
                        <a:t>NO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6058"/>
                          </a:solidFill>
                          <a:effectLst/>
                          <a:latin typeface="Calibri" charset="0"/>
                          <a:ea typeface="DejaVu Sans" pitchFamily="34" charset="2"/>
                          <a:cs typeface="DejaVu Sans" pitchFamily="34" charset="2"/>
                        </a:rPr>
                        <a:t>QUERY THE REPOSITORY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6058"/>
                          </a:solidFill>
                          <a:effectLst/>
                          <a:latin typeface="Calibri" charset="0"/>
                          <a:ea typeface="DejaVu Sans" pitchFamily="34" charset="2"/>
                          <a:cs typeface="DejaVu Sans" pitchFamily="34" charset="2"/>
                        </a:rPr>
                        <a:t>NO (there is no model)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4E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Century Gothic" pitchFamily="34" charset="0"/>
                <a:ea typeface="DejaVu Sans"/>
                <a:cs typeface="DejaVu Sans"/>
              </a:rPr>
              <a:t>Traditional SCM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52596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mtClean="0">
                <a:latin typeface="Verdana" pitchFamily="34" charset="0"/>
                <a:ea typeface="DejaVu Sans"/>
                <a:cs typeface="DejaVu Sans"/>
              </a:rPr>
              <a:t>Archive oriented: Archive is the minimun trackeable item</a:t>
            </a:r>
          </a:p>
          <a:p>
            <a:pPr lvl="1">
              <a:lnSpc>
                <a:spcPct val="80000"/>
              </a:lnSpc>
            </a:pPr>
            <a:r>
              <a:rPr lang="en-US" smtClean="0">
                <a:latin typeface="Verdana" pitchFamily="34" charset="0"/>
                <a:ea typeface="DejaVu Sans"/>
                <a:cs typeface="DejaVu Sans"/>
              </a:rPr>
              <a:t>Between commit changes are lost! (lost of information)</a:t>
            </a:r>
          </a:p>
          <a:p>
            <a:pPr lvl="1">
              <a:lnSpc>
                <a:spcPct val="80000"/>
              </a:lnSpc>
            </a:pPr>
            <a:r>
              <a:rPr lang="en-US" smtClean="0">
                <a:latin typeface="Verdana" pitchFamily="34" charset="0"/>
                <a:ea typeface="DejaVu Sans"/>
                <a:cs typeface="DejaVu Sans"/>
              </a:rPr>
              <a:t>Not easy to track group of changes</a:t>
            </a:r>
          </a:p>
          <a:p>
            <a:pPr>
              <a:lnSpc>
                <a:spcPct val="80000"/>
              </a:lnSpc>
            </a:pPr>
            <a:r>
              <a:rPr lang="en-US" smtClean="0">
                <a:latin typeface="Verdana" pitchFamily="34" charset="0"/>
                <a:ea typeface="DejaVu Sans"/>
                <a:cs typeface="DejaVu Sans"/>
              </a:rPr>
              <a:t>No reification of what a module is, what a system is, etc. Just files and directories</a:t>
            </a:r>
          </a:p>
          <a:p>
            <a:pPr>
              <a:lnSpc>
                <a:spcPct val="80000"/>
              </a:lnSpc>
            </a:pPr>
            <a:r>
              <a:rPr lang="en-US" smtClean="0">
                <a:latin typeface="Verdana" pitchFamily="34" charset="0"/>
                <a:ea typeface="DejaVu Sans"/>
                <a:cs typeface="DejaVu Sans"/>
              </a:rPr>
              <a:t>Not easy to model the development process</a:t>
            </a:r>
          </a:p>
          <a:p>
            <a:pPr lvl="1">
              <a:lnSpc>
                <a:spcPct val="80000"/>
              </a:lnSpc>
            </a:pPr>
            <a:r>
              <a:rPr lang="en-US" smtClean="0">
                <a:latin typeface="Verdana" pitchFamily="34" charset="0"/>
                <a:ea typeface="DejaVu Sans"/>
                <a:cs typeface="DejaVu Sans"/>
              </a:rPr>
              <a:t>It has to be defined from outside the tool</a:t>
            </a:r>
          </a:p>
          <a:p>
            <a:pPr>
              <a:lnSpc>
                <a:spcPct val="80000"/>
              </a:lnSpc>
            </a:pPr>
            <a:r>
              <a:rPr lang="en-US" smtClean="0">
                <a:latin typeface="Verdana" pitchFamily="34" charset="0"/>
                <a:ea typeface="DejaVu Sans"/>
                <a:cs typeface="DejaVu Sans"/>
              </a:rPr>
              <a:t>Good for versioning files, not so for OO development</a:t>
            </a:r>
          </a:p>
          <a:p>
            <a:pPr>
              <a:lnSpc>
                <a:spcPct val="80000"/>
              </a:lnSpc>
            </a:pPr>
            <a:r>
              <a:rPr lang="en-US" smtClean="0">
                <a:latin typeface="Verdana" pitchFamily="34" charset="0"/>
                <a:ea typeface="DejaVu Sans"/>
                <a:cs typeface="DejaVu Sans"/>
              </a:rPr>
              <a:t>Advantages:</a:t>
            </a:r>
          </a:p>
          <a:p>
            <a:pPr lvl="1">
              <a:lnSpc>
                <a:spcPct val="80000"/>
              </a:lnSpc>
            </a:pPr>
            <a:r>
              <a:rPr lang="en-US" smtClean="0">
                <a:latin typeface="Verdana" pitchFamily="34" charset="0"/>
                <a:ea typeface="DejaVu Sans"/>
                <a:cs typeface="DejaVu Sans"/>
              </a:rPr>
              <a:t>Simple interface</a:t>
            </a:r>
          </a:p>
          <a:p>
            <a:pPr lvl="1">
              <a:lnSpc>
                <a:spcPct val="80000"/>
              </a:lnSpc>
            </a:pPr>
            <a:r>
              <a:rPr lang="en-US" smtClean="0">
                <a:latin typeface="Verdana" pitchFamily="34" charset="0"/>
                <a:ea typeface="DejaVu Sans"/>
                <a:cs typeface="DejaVu Sans"/>
              </a:rPr>
              <a:t>Can work offline</a:t>
            </a:r>
          </a:p>
          <a:p>
            <a:pPr lvl="1">
              <a:lnSpc>
                <a:spcPct val="80000"/>
              </a:lnSpc>
            </a:pPr>
            <a:endParaRPr lang="en-US" sz="1600" smtClean="0">
              <a:latin typeface="Verdana" pitchFamily="34" charset="0"/>
              <a:ea typeface="DejaVu Sans"/>
              <a:cs typeface="DejaVu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Century Gothic" pitchFamily="34" charset="0"/>
                <a:ea typeface="DejaVu Sans"/>
                <a:cs typeface="DejaVu Sans"/>
              </a:rPr>
              <a:t>Monticello/Metacello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066925"/>
          <a:ext cx="8229600" cy="296545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ejaVu Sans" pitchFamily="34" charset="2"/>
                          <a:cs typeface="DejaVu Sans" pitchFamily="34" charset="2"/>
                        </a:rPr>
                        <a:t>Requirements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ejaVu Sans" pitchFamily="34" charset="2"/>
                          <a:cs typeface="DejaVu Sans" pitchFamily="34" charset="2"/>
                        </a:rPr>
                        <a:t>Monticello/Metacello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6058"/>
                          </a:solidFill>
                          <a:effectLst/>
                          <a:latin typeface="Calibri" charset="0"/>
                          <a:ea typeface="DejaVu Sans" pitchFamily="34" charset="2"/>
                          <a:cs typeface="DejaVu Sans" pitchFamily="34" charset="2"/>
                        </a:rPr>
                        <a:t>MANAGE CHANGE LIFECYCLE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6058"/>
                          </a:solidFill>
                          <a:effectLst/>
                          <a:latin typeface="Calibri" charset="0"/>
                          <a:ea typeface="DejaVu Sans" pitchFamily="34" charset="2"/>
                          <a:cs typeface="DejaVu Sans" pitchFamily="34" charset="2"/>
                        </a:rPr>
                        <a:t>NO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4E9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6058"/>
                          </a:solidFill>
                          <a:effectLst/>
                          <a:latin typeface="Calibri" charset="0"/>
                          <a:ea typeface="DejaVu Sans" pitchFamily="34" charset="2"/>
                          <a:cs typeface="DejaVu Sans" pitchFamily="34" charset="2"/>
                        </a:rPr>
                        <a:t>CHANGE QUALITY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6058"/>
                          </a:solidFill>
                          <a:effectLst/>
                          <a:latin typeface="Calibri" charset="0"/>
                          <a:ea typeface="DejaVu Sans" pitchFamily="34" charset="2"/>
                          <a:cs typeface="DejaVu Sans" pitchFamily="34" charset="2"/>
                        </a:rPr>
                        <a:t>NO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6058"/>
                          </a:solidFill>
                          <a:effectLst/>
                          <a:latin typeface="Calibri" charset="0"/>
                          <a:ea typeface="DejaVu Sans" pitchFamily="34" charset="2"/>
                          <a:cs typeface="DejaVu Sans" pitchFamily="34" charset="2"/>
                        </a:rPr>
                        <a:t>SMART AUTOMATIC INTEGRATION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6058"/>
                          </a:solidFill>
                          <a:effectLst/>
                          <a:latin typeface="Calibri" charset="0"/>
                          <a:ea typeface="DejaVu Sans" pitchFamily="34" charset="2"/>
                          <a:cs typeface="DejaVu Sans" pitchFamily="34" charset="2"/>
                        </a:rPr>
                        <a:t>Medium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4E9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6058"/>
                          </a:solidFill>
                          <a:effectLst/>
                          <a:latin typeface="Calibri" charset="0"/>
                          <a:ea typeface="DejaVu Sans" pitchFamily="34" charset="2"/>
                          <a:cs typeface="DejaVu Sans" pitchFamily="34" charset="2"/>
                        </a:rPr>
                        <a:t>PRE-INTEGRATION TOOLS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6058"/>
                          </a:solidFill>
                          <a:effectLst/>
                          <a:latin typeface="Calibri" charset="0"/>
                          <a:ea typeface="DejaVu Sans" pitchFamily="34" charset="2"/>
                          <a:cs typeface="DejaVu Sans" pitchFamily="34" charset="2"/>
                        </a:rPr>
                        <a:t>Torch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6058"/>
                          </a:solidFill>
                          <a:effectLst/>
                          <a:latin typeface="Calibri" charset="0"/>
                          <a:ea typeface="DejaVu Sans" pitchFamily="34" charset="2"/>
                          <a:cs typeface="DejaVu Sans" pitchFamily="34" charset="2"/>
                        </a:rPr>
                        <a:t>AUTOMATIC REFACTORING INTEGRATION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6058"/>
                          </a:solidFill>
                          <a:effectLst/>
                          <a:latin typeface="Calibri" charset="0"/>
                          <a:ea typeface="DejaVu Sans" pitchFamily="34" charset="2"/>
                          <a:cs typeface="DejaVu Sans" pitchFamily="34" charset="2"/>
                        </a:rPr>
                        <a:t>NO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4E9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6058"/>
                          </a:solidFill>
                          <a:effectLst/>
                          <a:latin typeface="Calibri" charset="0"/>
                          <a:ea typeface="DejaVu Sans" pitchFamily="34" charset="2"/>
                          <a:cs typeface="DejaVu Sans" pitchFamily="34" charset="2"/>
                        </a:rPr>
                        <a:t>AUTOMATIC UPGRADE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6058"/>
                          </a:solidFill>
                          <a:effectLst/>
                          <a:latin typeface="Calibri" charset="0"/>
                          <a:ea typeface="DejaVu Sans" pitchFamily="34" charset="2"/>
                          <a:cs typeface="DejaVu Sans" pitchFamily="34" charset="2"/>
                        </a:rPr>
                        <a:t>NO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6058"/>
                          </a:solidFill>
                          <a:effectLst/>
                          <a:latin typeface="Calibri" charset="0"/>
                          <a:ea typeface="DejaVu Sans" pitchFamily="34" charset="2"/>
                          <a:cs typeface="DejaVu Sans" pitchFamily="34" charset="2"/>
                        </a:rPr>
                        <a:t>QUERY THE REPOSITORY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6058"/>
                          </a:solidFill>
                          <a:effectLst/>
                          <a:latin typeface="Calibri" charset="0"/>
                          <a:ea typeface="DejaVu Sans" pitchFamily="34" charset="2"/>
                          <a:cs typeface="DejaVu Sans" pitchFamily="34" charset="2"/>
                        </a:rPr>
                        <a:t>Yes (But limited to the info it stores)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4E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Century Gothic" pitchFamily="34" charset="0"/>
                <a:ea typeface="DejaVu Sans"/>
                <a:cs typeface="DejaVu Sans"/>
              </a:rPr>
              <a:t>Monticello / Metacello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52596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mtClean="0">
                <a:latin typeface="Verdana" pitchFamily="34" charset="0"/>
                <a:ea typeface="DejaVu Sans"/>
                <a:cs typeface="DejaVu Sans"/>
              </a:rPr>
              <a:t>As traditional SCM, only “commits” are saved</a:t>
            </a:r>
          </a:p>
          <a:p>
            <a:pPr lvl="1">
              <a:lnSpc>
                <a:spcPct val="80000"/>
              </a:lnSpc>
            </a:pPr>
            <a:r>
              <a:rPr lang="en-US" smtClean="0">
                <a:latin typeface="Verdana" pitchFamily="34" charset="0"/>
                <a:ea typeface="DejaVu Sans"/>
                <a:cs typeface="DejaVu Sans"/>
              </a:rPr>
              <a:t>Between commit changes are lost</a:t>
            </a:r>
          </a:p>
          <a:p>
            <a:pPr>
              <a:lnSpc>
                <a:spcPct val="80000"/>
              </a:lnSpc>
            </a:pPr>
            <a:r>
              <a:rPr lang="en-US" smtClean="0">
                <a:latin typeface="Verdana" pitchFamily="34" charset="0"/>
                <a:ea typeface="DejaVu Sans"/>
                <a:cs typeface="DejaVu Sans"/>
              </a:rPr>
              <a:t>Metacello helps to model the system architecture</a:t>
            </a:r>
          </a:p>
          <a:p>
            <a:pPr>
              <a:lnSpc>
                <a:spcPct val="80000"/>
              </a:lnSpc>
            </a:pPr>
            <a:r>
              <a:rPr lang="en-US" smtClean="0">
                <a:latin typeface="Verdana" pitchFamily="34" charset="0"/>
                <a:ea typeface="DejaVu Sans"/>
                <a:cs typeface="DejaVu Sans"/>
              </a:rPr>
              <a:t>But it does not help to</a:t>
            </a:r>
          </a:p>
          <a:p>
            <a:pPr lvl="1">
              <a:lnSpc>
                <a:spcPct val="80000"/>
              </a:lnSpc>
            </a:pPr>
            <a:r>
              <a:rPr lang="en-US" smtClean="0">
                <a:latin typeface="Verdana" pitchFamily="34" charset="0"/>
                <a:ea typeface="DejaVu Sans"/>
                <a:cs typeface="DejaVu Sans"/>
              </a:rPr>
              <a:t>model the development group</a:t>
            </a:r>
          </a:p>
          <a:p>
            <a:pPr lvl="1">
              <a:lnSpc>
                <a:spcPct val="80000"/>
              </a:lnSpc>
            </a:pPr>
            <a:r>
              <a:rPr lang="en-US" smtClean="0">
                <a:latin typeface="Verdana" pitchFamily="34" charset="0"/>
                <a:ea typeface="DejaVu Sans"/>
                <a:cs typeface="DejaVu Sans"/>
              </a:rPr>
              <a:t>Integrate different development lines</a:t>
            </a:r>
          </a:p>
          <a:p>
            <a:pPr lvl="1">
              <a:lnSpc>
                <a:spcPct val="80000"/>
              </a:lnSpc>
            </a:pPr>
            <a:r>
              <a:rPr lang="en-US" smtClean="0">
                <a:latin typeface="Verdana" pitchFamily="34" charset="0"/>
                <a:ea typeface="DejaVu Sans"/>
                <a:cs typeface="DejaVu Sans"/>
              </a:rPr>
              <a:t>See the integration history (evolution)</a:t>
            </a:r>
          </a:p>
          <a:p>
            <a:pPr>
              <a:lnSpc>
                <a:spcPct val="80000"/>
              </a:lnSpc>
            </a:pPr>
            <a:r>
              <a:rPr lang="en-US" smtClean="0">
                <a:latin typeface="Verdana" pitchFamily="34" charset="0"/>
                <a:ea typeface="DejaVu Sans"/>
                <a:cs typeface="DejaVu Sans"/>
              </a:rPr>
              <a:t>Advantages:</a:t>
            </a:r>
          </a:p>
          <a:p>
            <a:pPr lvl="1">
              <a:lnSpc>
                <a:spcPct val="80000"/>
              </a:lnSpc>
            </a:pPr>
            <a:r>
              <a:rPr lang="en-US" smtClean="0">
                <a:latin typeface="Verdana" pitchFamily="34" charset="0"/>
                <a:ea typeface="DejaVu Sans"/>
                <a:cs typeface="DejaVu Sans"/>
              </a:rPr>
              <a:t>Simple</a:t>
            </a:r>
          </a:p>
          <a:p>
            <a:pPr lvl="1">
              <a:lnSpc>
                <a:spcPct val="80000"/>
              </a:lnSpc>
            </a:pPr>
            <a:r>
              <a:rPr lang="en-US" smtClean="0">
                <a:latin typeface="Verdana" pitchFamily="34" charset="0"/>
                <a:ea typeface="DejaVu Sans"/>
                <a:cs typeface="DejaVu Sans"/>
              </a:rPr>
              <a:t>Can be use offline </a:t>
            </a:r>
          </a:p>
          <a:p>
            <a:pPr lvl="1">
              <a:lnSpc>
                <a:spcPct val="80000"/>
              </a:lnSpc>
            </a:pPr>
            <a:r>
              <a:rPr lang="en-US" smtClean="0">
                <a:latin typeface="Verdana" pitchFamily="34" charset="0"/>
                <a:ea typeface="DejaVu Sans"/>
                <a:cs typeface="DejaVu Sans"/>
              </a:rPr>
              <a:t>Metacello provides tools that allow to use it easily</a:t>
            </a:r>
          </a:p>
          <a:p>
            <a:pPr lvl="1">
              <a:lnSpc>
                <a:spcPct val="80000"/>
              </a:lnSpc>
            </a:pPr>
            <a:endParaRPr lang="en-US" smtClean="0">
              <a:latin typeface="Verdana" pitchFamily="34" charset="0"/>
              <a:ea typeface="DejaVu Sans"/>
              <a:cs typeface="DejaVu Sans"/>
            </a:endParaRPr>
          </a:p>
          <a:p>
            <a:pPr>
              <a:lnSpc>
                <a:spcPct val="80000"/>
              </a:lnSpc>
            </a:pPr>
            <a:endParaRPr lang="en-US" smtClean="0">
              <a:latin typeface="Verdana" pitchFamily="34" charset="0"/>
              <a:ea typeface="DejaVu Sans"/>
              <a:cs typeface="DejaVu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Century Gothic" pitchFamily="34" charset="0"/>
                <a:ea typeface="DejaVu Sans"/>
                <a:cs typeface="DejaVu Sans"/>
              </a:rPr>
              <a:t>Store *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066925"/>
          <a:ext cx="8229600" cy="296545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ejaVu Sans" pitchFamily="34" charset="2"/>
                          <a:cs typeface="DejaVu Sans" pitchFamily="34" charset="2"/>
                        </a:rPr>
                        <a:t>Requirements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ejaVu Sans" pitchFamily="34" charset="2"/>
                          <a:cs typeface="DejaVu Sans" pitchFamily="34" charset="2"/>
                        </a:rPr>
                        <a:t>Store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6058"/>
                          </a:solidFill>
                          <a:effectLst/>
                          <a:latin typeface="Calibri" charset="0"/>
                          <a:ea typeface="DejaVu Sans" pitchFamily="34" charset="2"/>
                          <a:cs typeface="DejaVu Sans" pitchFamily="34" charset="2"/>
                        </a:rPr>
                        <a:t>MANAGE CHANGE LIFECYCLE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6058"/>
                          </a:solidFill>
                          <a:effectLst/>
                          <a:latin typeface="Calibri" charset="0"/>
                          <a:ea typeface="DejaVu Sans" pitchFamily="34" charset="2"/>
                          <a:cs typeface="DejaVu Sans" pitchFamily="34" charset="2"/>
                        </a:rPr>
                        <a:t>NO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4E9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6058"/>
                          </a:solidFill>
                          <a:effectLst/>
                          <a:latin typeface="Calibri" charset="0"/>
                          <a:ea typeface="DejaVu Sans" pitchFamily="34" charset="2"/>
                          <a:cs typeface="DejaVu Sans" pitchFamily="34" charset="2"/>
                        </a:rPr>
                        <a:t>CHANGE QUALITY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6058"/>
                          </a:solidFill>
                          <a:effectLst/>
                          <a:latin typeface="Calibri" charset="0"/>
                          <a:ea typeface="DejaVu Sans" pitchFamily="34" charset="2"/>
                          <a:cs typeface="DejaVu Sans" pitchFamily="34" charset="2"/>
                        </a:rPr>
                        <a:t>NO (could be added)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6058"/>
                          </a:solidFill>
                          <a:effectLst/>
                          <a:latin typeface="Calibri" charset="0"/>
                          <a:ea typeface="DejaVu Sans" pitchFamily="34" charset="2"/>
                          <a:cs typeface="DejaVu Sans" pitchFamily="34" charset="2"/>
                        </a:rPr>
                        <a:t>SMART AUTOMATIC INTEGRATION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6058"/>
                          </a:solidFill>
                          <a:effectLst/>
                          <a:latin typeface="Calibri" charset="0"/>
                          <a:ea typeface="DejaVu Sans" pitchFamily="34" charset="2"/>
                          <a:cs typeface="DejaVu Sans" pitchFamily="34" charset="2"/>
                        </a:rPr>
                        <a:t>Not sure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4E9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6058"/>
                          </a:solidFill>
                          <a:effectLst/>
                          <a:latin typeface="Calibri" charset="0"/>
                          <a:ea typeface="DejaVu Sans" pitchFamily="34" charset="2"/>
                          <a:cs typeface="DejaVu Sans" pitchFamily="34" charset="2"/>
                        </a:rPr>
                        <a:t>PRE-INTEGRATION TOOLS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6058"/>
                          </a:solidFill>
                          <a:effectLst/>
                          <a:latin typeface="Calibri" charset="0"/>
                          <a:ea typeface="DejaVu Sans" pitchFamily="34" charset="2"/>
                          <a:cs typeface="DejaVu Sans" pitchFamily="34" charset="2"/>
                        </a:rPr>
                        <a:t>Medium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6058"/>
                          </a:solidFill>
                          <a:effectLst/>
                          <a:latin typeface="Calibri" charset="0"/>
                          <a:ea typeface="DejaVu Sans" pitchFamily="34" charset="2"/>
                          <a:cs typeface="DejaVu Sans" pitchFamily="34" charset="2"/>
                        </a:rPr>
                        <a:t>AUTOMATIC REFACTORING INTEGRATION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6058"/>
                          </a:solidFill>
                          <a:effectLst/>
                          <a:latin typeface="Calibri" charset="0"/>
                          <a:ea typeface="DejaVu Sans" pitchFamily="34" charset="2"/>
                          <a:cs typeface="DejaVu Sans" pitchFamily="34" charset="2"/>
                        </a:rPr>
                        <a:t>NO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4E9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6058"/>
                          </a:solidFill>
                          <a:effectLst/>
                          <a:latin typeface="Calibri" charset="0"/>
                          <a:ea typeface="DejaVu Sans" pitchFamily="34" charset="2"/>
                          <a:cs typeface="DejaVu Sans" pitchFamily="34" charset="2"/>
                        </a:rPr>
                        <a:t>AUTOMATIC UPGRADE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6058"/>
                          </a:solidFill>
                          <a:effectLst/>
                          <a:latin typeface="Calibri" charset="0"/>
                          <a:ea typeface="DejaVu Sans" pitchFamily="34" charset="2"/>
                          <a:cs typeface="DejaVu Sans" pitchFamily="34" charset="2"/>
                        </a:rPr>
                        <a:t>NO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6058"/>
                          </a:solidFill>
                          <a:effectLst/>
                          <a:latin typeface="Calibri" charset="0"/>
                          <a:ea typeface="DejaVu Sans" pitchFamily="34" charset="2"/>
                          <a:cs typeface="DejaVu Sans" pitchFamily="34" charset="2"/>
                        </a:rPr>
                        <a:t>QUERY THE REPOSITORY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6058"/>
                          </a:solidFill>
                          <a:effectLst/>
                          <a:latin typeface="Calibri" charset="0"/>
                          <a:ea typeface="DejaVu Sans" pitchFamily="34" charset="2"/>
                          <a:cs typeface="DejaVu Sans" pitchFamily="34" charset="2"/>
                        </a:rPr>
                        <a:t>Yes (But limited to the info it stores)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4E9"/>
                    </a:solidFill>
                  </a:tcPr>
                </a:tc>
              </a:tr>
            </a:tbl>
          </a:graphicData>
        </a:graphic>
      </p:graphicFrame>
      <p:sp>
        <p:nvSpPr>
          <p:cNvPr id="50206" name="Rectangle 3"/>
          <p:cNvSpPr txBox="1">
            <a:spLocks noChangeArrowheads="1"/>
          </p:cNvSpPr>
          <p:nvPr/>
        </p:nvSpPr>
        <p:spPr bwMode="auto">
          <a:xfrm>
            <a:off x="152400" y="6248400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ts val="800"/>
              </a:spcBef>
              <a:buClr>
                <a:srgbClr val="68BD44"/>
              </a:buClr>
              <a:buSzPct val="80000"/>
            </a:pPr>
            <a:r>
              <a:rPr lang="en-US" sz="1400">
                <a:solidFill>
                  <a:srgbClr val="6D6058"/>
                </a:solidFill>
                <a:latin typeface="Verdana" pitchFamily="34" charset="0"/>
                <a:ea typeface="DejaVu Sans"/>
              </a:rPr>
              <a:t>* We do not have experience with Store, so this could be wrong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Century Gothic" pitchFamily="34" charset="0"/>
                <a:ea typeface="DejaVu Sans"/>
                <a:cs typeface="DejaVu Sans"/>
              </a:rPr>
              <a:t>ENVY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296545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ejaVu Sans" pitchFamily="34" charset="2"/>
                          <a:cs typeface="DejaVu Sans" pitchFamily="34" charset="2"/>
                        </a:rPr>
                        <a:t>Requirements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DejaVu Sans" pitchFamily="34" charset="2"/>
                          <a:cs typeface="DejaVu Sans" pitchFamily="34" charset="2"/>
                        </a:rPr>
                        <a:t>ENVY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6058"/>
                          </a:solidFill>
                          <a:effectLst/>
                          <a:latin typeface="Calibri" charset="0"/>
                          <a:ea typeface="DejaVu Sans" pitchFamily="34" charset="2"/>
                          <a:cs typeface="DejaVu Sans" pitchFamily="34" charset="2"/>
                        </a:rPr>
                        <a:t>MANAGE CHANGE LIFECYCLE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6058"/>
                          </a:solidFill>
                          <a:effectLst/>
                          <a:latin typeface="Calibri" charset="0"/>
                          <a:ea typeface="DejaVu Sans" pitchFamily="34" charset="2"/>
                          <a:cs typeface="DejaVu Sans" pitchFamily="34" charset="2"/>
                        </a:rPr>
                        <a:t>NO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4E9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6058"/>
                          </a:solidFill>
                          <a:effectLst/>
                          <a:latin typeface="Calibri" charset="0"/>
                          <a:ea typeface="DejaVu Sans" pitchFamily="34" charset="2"/>
                          <a:cs typeface="DejaVu Sans" pitchFamily="34" charset="2"/>
                        </a:rPr>
                        <a:t>CHANGE QUALITY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6058"/>
                          </a:solidFill>
                          <a:effectLst/>
                          <a:latin typeface="Calibri" charset="0"/>
                          <a:ea typeface="DejaVu Sans" pitchFamily="34" charset="2"/>
                          <a:cs typeface="DejaVu Sans" pitchFamily="34" charset="2"/>
                        </a:rPr>
                        <a:t>NO (could be added, in fact we did it)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6058"/>
                          </a:solidFill>
                          <a:effectLst/>
                          <a:latin typeface="Calibri" charset="0"/>
                          <a:ea typeface="DejaVu Sans" pitchFamily="34" charset="2"/>
                          <a:cs typeface="DejaVu Sans" pitchFamily="34" charset="2"/>
                        </a:rPr>
                        <a:t>SMART AUTOMATIC INTEGRATION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6058"/>
                          </a:solidFill>
                          <a:effectLst/>
                          <a:latin typeface="Calibri" charset="0"/>
                          <a:ea typeface="DejaVu Sans" pitchFamily="34" charset="2"/>
                          <a:cs typeface="DejaVu Sans" pitchFamily="34" charset="2"/>
                        </a:rPr>
                        <a:t>NO (we did it)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4E9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6058"/>
                          </a:solidFill>
                          <a:effectLst/>
                          <a:latin typeface="Calibri" charset="0"/>
                          <a:ea typeface="DejaVu Sans" pitchFamily="34" charset="2"/>
                          <a:cs typeface="DejaVu Sans" pitchFamily="34" charset="2"/>
                        </a:rPr>
                        <a:t>PRE-INTEGRATION TOOLS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6058"/>
                          </a:solidFill>
                          <a:effectLst/>
                          <a:latin typeface="Calibri" charset="0"/>
                          <a:ea typeface="DejaVu Sans" pitchFamily="34" charset="2"/>
                          <a:cs typeface="DejaVu Sans" pitchFamily="34" charset="2"/>
                        </a:rPr>
                        <a:t>Three way Differences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6058"/>
                          </a:solidFill>
                          <a:effectLst/>
                          <a:latin typeface="Calibri" charset="0"/>
                          <a:ea typeface="DejaVu Sans" pitchFamily="34" charset="2"/>
                          <a:cs typeface="DejaVu Sans" pitchFamily="34" charset="2"/>
                        </a:rPr>
                        <a:t>AUTOMATIC REFACTORING INTEGRATION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6058"/>
                          </a:solidFill>
                          <a:effectLst/>
                          <a:latin typeface="Calibri" charset="0"/>
                          <a:ea typeface="DejaVu Sans" pitchFamily="34" charset="2"/>
                          <a:cs typeface="DejaVu Sans" pitchFamily="34" charset="2"/>
                        </a:rPr>
                        <a:t>NO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4E9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6058"/>
                          </a:solidFill>
                          <a:effectLst/>
                          <a:latin typeface="Calibri" charset="0"/>
                          <a:ea typeface="DejaVu Sans" pitchFamily="34" charset="2"/>
                          <a:cs typeface="DejaVu Sans" pitchFamily="34" charset="2"/>
                        </a:rPr>
                        <a:t>AUTOMATIC UPGRADE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6058"/>
                          </a:solidFill>
                          <a:effectLst/>
                          <a:latin typeface="Calibri" charset="0"/>
                          <a:ea typeface="DejaVu Sans" pitchFamily="34" charset="2"/>
                          <a:cs typeface="DejaVu Sans" pitchFamily="34" charset="2"/>
                        </a:rPr>
                        <a:t>NO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6058"/>
                          </a:solidFill>
                          <a:effectLst/>
                          <a:latin typeface="Calibri" charset="0"/>
                          <a:ea typeface="DejaVu Sans" pitchFamily="34" charset="2"/>
                          <a:cs typeface="DejaVu Sans" pitchFamily="34" charset="2"/>
                        </a:rPr>
                        <a:t>QUERY THE REPOSITORY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D6058"/>
                          </a:solidFill>
                          <a:effectLst/>
                          <a:latin typeface="Calibri" charset="0"/>
                          <a:ea typeface="DejaVu Sans" pitchFamily="34" charset="2"/>
                          <a:cs typeface="DejaVu Sans" pitchFamily="34" charset="2"/>
                        </a:rPr>
                        <a:t>Yes *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4E9"/>
                    </a:solidFill>
                  </a:tcPr>
                </a:tc>
              </a:tr>
            </a:tbl>
          </a:graphicData>
        </a:graphic>
      </p:graphicFrame>
      <p:sp>
        <p:nvSpPr>
          <p:cNvPr id="52254" name="Rectangle 3"/>
          <p:cNvSpPr txBox="1">
            <a:spLocks noChangeArrowheads="1"/>
          </p:cNvSpPr>
          <p:nvPr/>
        </p:nvSpPr>
        <p:spPr bwMode="auto">
          <a:xfrm>
            <a:off x="533400" y="48006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ts val="800"/>
              </a:spcBef>
              <a:buClr>
                <a:srgbClr val="68BD44"/>
              </a:buClr>
              <a:buSzPct val="80000"/>
              <a:buFont typeface="Lucida Grande"/>
              <a:buChar char="▶"/>
            </a:pPr>
            <a:r>
              <a:rPr lang="en-US" sz="2400">
                <a:solidFill>
                  <a:srgbClr val="6D6058"/>
                </a:solidFill>
                <a:latin typeface="Verdana" pitchFamily="34" charset="0"/>
                <a:ea typeface="DejaVu Sans"/>
              </a:rPr>
              <a:t>New objects can be added to the repository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Century Gothic" pitchFamily="34" charset="0"/>
                <a:ea typeface="DejaVu Sans"/>
                <a:cs typeface="DejaVu Sans"/>
              </a:rPr>
              <a:t>We’d like to declare…</a:t>
            </a:r>
          </a:p>
        </p:txBody>
      </p:sp>
      <p:grpSp>
        <p:nvGrpSpPr>
          <p:cNvPr id="33794" name="Agrupar 7"/>
          <p:cNvGrpSpPr>
            <a:grpSpLocks/>
          </p:cNvGrpSpPr>
          <p:nvPr/>
        </p:nvGrpSpPr>
        <p:grpSpPr bwMode="auto">
          <a:xfrm>
            <a:off x="2743200" y="1443038"/>
            <a:ext cx="3657600" cy="4311650"/>
            <a:chOff x="2057400" y="1443335"/>
            <a:chExt cx="3657600" cy="4311372"/>
          </a:xfrm>
        </p:grpSpPr>
        <p:pic>
          <p:nvPicPr>
            <p:cNvPr id="33795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57400" y="1443335"/>
              <a:ext cx="2246313" cy="3858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796" name="Rectángulo 6"/>
            <p:cNvSpPr>
              <a:spLocks noChangeArrowheads="1"/>
            </p:cNvSpPr>
            <p:nvPr/>
          </p:nvSpPr>
          <p:spPr bwMode="auto">
            <a:xfrm>
              <a:off x="2133600" y="4876800"/>
              <a:ext cx="2133600" cy="3810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s-ES_tradnl">
                <a:ea typeface="DejaVu Sans"/>
              </a:endParaRPr>
            </a:p>
          </p:txBody>
        </p:sp>
        <p:sp>
          <p:nvSpPr>
            <p:cNvPr id="33797" name="Rectángulo 4"/>
            <p:cNvSpPr>
              <a:spLocks noChangeArrowheads="1"/>
            </p:cNvSpPr>
            <p:nvPr/>
          </p:nvSpPr>
          <p:spPr bwMode="auto">
            <a:xfrm>
              <a:off x="2133600" y="4800600"/>
              <a:ext cx="358140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>
                  <a:solidFill>
                    <a:srgbClr val="2A4669"/>
                  </a:solidFill>
                  <a:latin typeface="Arial Bold"/>
                  <a:ea typeface="DejaVu Sans"/>
                  <a:cs typeface="Arial Bold"/>
                  <a:sym typeface="Wingdings" pitchFamily="2" charset="2"/>
                </a:rPr>
                <a:t>Barcelona</a:t>
              </a:r>
              <a:endParaRPr lang="en-US" sz="2400" b="1">
                <a:solidFill>
                  <a:srgbClr val="2A4669"/>
                </a:solidFill>
                <a:latin typeface="Arial Bold"/>
                <a:ea typeface="DejaVu Sans"/>
                <a:cs typeface="Arial Bold"/>
                <a:sym typeface="Wingdings" pitchFamily="2" charset="2"/>
              </a:endParaRPr>
            </a:p>
            <a:p>
              <a:r>
                <a:rPr lang="en-US" sz="2400" b="1">
                  <a:solidFill>
                    <a:srgbClr val="2A4669"/>
                  </a:solidFill>
                  <a:latin typeface="Arial Bold"/>
                  <a:ea typeface="DejaVu Sans"/>
                  <a:cs typeface="Arial Bold"/>
                  <a:sym typeface="Wingdings" pitchFamily="2" charset="2"/>
                </a:rPr>
                <a:t>The SCM Conference</a:t>
              </a:r>
              <a:endParaRPr lang="es-ES_tradnl" sz="2400" b="1">
                <a:solidFill>
                  <a:srgbClr val="2A4669"/>
                </a:solidFill>
                <a:latin typeface="Arial Bold"/>
                <a:ea typeface="DejaVu Sans"/>
                <a:cs typeface="Arial Bol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Century Gothic" pitchFamily="34" charset="0"/>
                <a:ea typeface="DejaVu Sans"/>
                <a:cs typeface="DejaVu Sans"/>
              </a:rPr>
              <a:t>ENVY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mtClean="0">
                <a:latin typeface="Verdana" pitchFamily="34" charset="0"/>
                <a:ea typeface="DejaVu Sans"/>
                <a:cs typeface="DejaVu Sans"/>
              </a:rPr>
              <a:t>Trackable items are methods, classes, modules (application) and systems (configuration maps)</a:t>
            </a:r>
          </a:p>
          <a:p>
            <a:pPr>
              <a:lnSpc>
                <a:spcPct val="80000"/>
              </a:lnSpc>
            </a:pPr>
            <a:r>
              <a:rPr lang="en-US" smtClean="0">
                <a:latin typeface="Verdana" pitchFamily="34" charset="0"/>
                <a:ea typeface="DejaVu Sans"/>
                <a:cs typeface="DejaVu Sans"/>
              </a:rPr>
              <a:t>Between commit (versioning) changes are saved</a:t>
            </a:r>
          </a:p>
          <a:p>
            <a:pPr>
              <a:lnSpc>
                <a:spcPct val="80000"/>
              </a:lnSpc>
            </a:pPr>
            <a:r>
              <a:rPr lang="en-US" smtClean="0">
                <a:latin typeface="Verdana" pitchFamily="34" charset="0"/>
                <a:ea typeface="DejaVu Sans"/>
                <a:cs typeface="DejaVu Sans"/>
              </a:rPr>
              <a:t>Easy to see method, class and module history</a:t>
            </a:r>
          </a:p>
          <a:p>
            <a:pPr>
              <a:lnSpc>
                <a:spcPct val="80000"/>
              </a:lnSpc>
            </a:pPr>
            <a:r>
              <a:rPr lang="en-US" smtClean="0">
                <a:latin typeface="Verdana" pitchFamily="34" charset="0"/>
                <a:ea typeface="DejaVu Sans"/>
                <a:cs typeface="DejaVu Sans"/>
              </a:rPr>
              <a:t>Not so easy to see the system history</a:t>
            </a:r>
          </a:p>
          <a:p>
            <a:pPr>
              <a:lnSpc>
                <a:spcPct val="80000"/>
              </a:lnSpc>
            </a:pPr>
            <a:r>
              <a:rPr lang="en-US" smtClean="0">
                <a:latin typeface="Verdana" pitchFamily="34" charset="0"/>
                <a:ea typeface="DejaVu Sans"/>
                <a:cs typeface="DejaVu Sans"/>
              </a:rPr>
              <a:t>Kind of difficult for agile development (unless you remove security, etc)</a:t>
            </a:r>
          </a:p>
          <a:p>
            <a:pPr>
              <a:lnSpc>
                <a:spcPct val="80000"/>
              </a:lnSpc>
            </a:pPr>
            <a:r>
              <a:rPr lang="en-US" smtClean="0">
                <a:latin typeface="Verdana" pitchFamily="34" charset="0"/>
                <a:ea typeface="DejaVu Sans"/>
                <a:cs typeface="DejaVu Sans"/>
              </a:rPr>
              <a:t>No reification of programmers changes</a:t>
            </a:r>
          </a:p>
          <a:p>
            <a:pPr>
              <a:lnSpc>
                <a:spcPct val="80000"/>
              </a:lnSpc>
            </a:pPr>
            <a:r>
              <a:rPr lang="en-US" smtClean="0">
                <a:latin typeface="Verdana" pitchFamily="34" charset="0"/>
                <a:ea typeface="DejaVu Sans"/>
                <a:cs typeface="DejaVu Sans"/>
              </a:rPr>
              <a:t>No automatic integration (unless you develop it)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Century Gothic" pitchFamily="34" charset="0"/>
                <a:ea typeface="DejaVu Sans"/>
                <a:cs typeface="DejaVu Sans"/>
              </a:rPr>
              <a:t>ENVY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mtClean="0">
                <a:latin typeface="Verdana" pitchFamily="34" charset="0"/>
                <a:ea typeface="DejaVu Sans"/>
                <a:cs typeface="DejaVu Sans"/>
              </a:rPr>
              <a:t>Disadvantages:</a:t>
            </a:r>
          </a:p>
          <a:p>
            <a:pPr lvl="1">
              <a:lnSpc>
                <a:spcPct val="80000"/>
              </a:lnSpc>
            </a:pPr>
            <a:r>
              <a:rPr lang="en-US" smtClean="0">
                <a:latin typeface="Verdana" pitchFamily="34" charset="0"/>
                <a:ea typeface="DejaVu Sans"/>
                <a:cs typeface="DejaVu Sans"/>
              </a:rPr>
              <a:t>Proprietary</a:t>
            </a:r>
          </a:p>
          <a:p>
            <a:pPr lvl="1">
              <a:lnSpc>
                <a:spcPct val="80000"/>
              </a:lnSpc>
            </a:pPr>
            <a:r>
              <a:rPr lang="en-US" smtClean="0">
                <a:latin typeface="Verdana" pitchFamily="34" charset="0"/>
                <a:ea typeface="DejaVu Sans"/>
                <a:cs typeface="DejaVu Sans"/>
              </a:rPr>
              <a:t>Old server technology</a:t>
            </a:r>
          </a:p>
          <a:p>
            <a:pPr lvl="1">
              <a:lnSpc>
                <a:spcPct val="80000"/>
              </a:lnSpc>
            </a:pPr>
            <a:r>
              <a:rPr lang="en-US" smtClean="0">
                <a:latin typeface="Verdana" pitchFamily="34" charset="0"/>
                <a:ea typeface="DejaVu Sans"/>
                <a:cs typeface="DejaVu Sans"/>
              </a:rPr>
              <a:t>Complex implementation</a:t>
            </a:r>
          </a:p>
          <a:p>
            <a:pPr lvl="1">
              <a:lnSpc>
                <a:spcPct val="80000"/>
              </a:lnSpc>
            </a:pPr>
            <a:r>
              <a:rPr lang="en-US" smtClean="0">
                <a:latin typeface="Verdana" pitchFamily="34" charset="0"/>
                <a:ea typeface="DejaVu Sans"/>
                <a:cs typeface="DejaVu Sans"/>
              </a:rPr>
              <a:t>Only for Smalltalk</a:t>
            </a:r>
          </a:p>
          <a:p>
            <a:pPr lvl="1">
              <a:lnSpc>
                <a:spcPct val="80000"/>
              </a:lnSpc>
            </a:pPr>
            <a:endParaRPr lang="en-US" smtClean="0">
              <a:latin typeface="Verdana" pitchFamily="34" charset="0"/>
              <a:ea typeface="DejaVu Sans"/>
              <a:cs typeface="DejaVu Sans"/>
            </a:endParaRPr>
          </a:p>
          <a:p>
            <a:pPr>
              <a:lnSpc>
                <a:spcPct val="80000"/>
              </a:lnSpc>
            </a:pPr>
            <a:r>
              <a:rPr lang="en-US" smtClean="0">
                <a:latin typeface="Verdana" pitchFamily="34" charset="0"/>
                <a:ea typeface="DejaVu Sans"/>
                <a:cs typeface="DejaVu Sans"/>
              </a:rPr>
              <a:t>The best one we have used so far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ítulo 9"/>
          <p:cNvSpPr>
            <a:spLocks noGrp="1"/>
          </p:cNvSpPr>
          <p:nvPr>
            <p:ph type="ctr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s-ES_tradnl" smtClean="0">
                <a:latin typeface="Century Gothic" pitchFamily="34" charset="0"/>
                <a:ea typeface="ＭＳ Ｐゴシック"/>
                <a:cs typeface="ＭＳ Ｐゴシック"/>
              </a:rPr>
              <a:t>OOSCM</a:t>
            </a:r>
          </a:p>
        </p:txBody>
      </p:sp>
      <p:sp>
        <p:nvSpPr>
          <p:cNvPr id="11" name="Subtítulo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dirty="0" smtClean="0"/>
              <a:t>Proof of concept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ítu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_tradnl" smtClean="0">
                <a:latin typeface="Century Gothic" pitchFamily="34" charset="0"/>
                <a:ea typeface="DejaVu Sans"/>
                <a:cs typeface="DejaVu Sans"/>
              </a:rPr>
              <a:t>Managechangelifecycle</a:t>
            </a:r>
          </a:p>
        </p:txBody>
      </p:sp>
      <p:pic>
        <p:nvPicPr>
          <p:cNvPr id="56322" name="Marcador de contenido 4" descr="Menu de marcar CM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3050" y="1371600"/>
            <a:ext cx="8642350" cy="4699000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ítu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_tradnl" smtClean="0">
                <a:latin typeface="Century Gothic" pitchFamily="34" charset="0"/>
                <a:ea typeface="DejaVu Sans"/>
                <a:cs typeface="DejaVu Sans"/>
              </a:rPr>
              <a:t>Managechangelifecycle</a:t>
            </a:r>
          </a:p>
        </p:txBody>
      </p:sp>
      <p:pic>
        <p:nvPicPr>
          <p:cNvPr id="57346" name="Marcador de contenido 3" descr="CM Browser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9900" y="1600200"/>
            <a:ext cx="8204200" cy="4525963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ítu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_tradnl" smtClean="0">
                <a:latin typeface="Century Gothic" pitchFamily="34" charset="0"/>
                <a:ea typeface="DejaVu Sans"/>
                <a:cs typeface="DejaVu Sans"/>
              </a:rPr>
              <a:t>Managechangelifecycle</a:t>
            </a:r>
          </a:p>
        </p:txBody>
      </p:sp>
      <p:pic>
        <p:nvPicPr>
          <p:cNvPr id="58370" name="Marcador de contenido 3" descr="CM Browser Baseline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9900" y="1600200"/>
            <a:ext cx="8204200" cy="4525963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ítu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_tradnl" smtClean="0">
                <a:latin typeface="Century Gothic" pitchFamily="34" charset="0"/>
                <a:ea typeface="DejaVu Sans"/>
                <a:cs typeface="DejaVu Sans"/>
              </a:rPr>
              <a:t>ChangeQuality</a:t>
            </a:r>
          </a:p>
        </p:txBody>
      </p:sp>
      <p:pic>
        <p:nvPicPr>
          <p:cNvPr id="59394" name="Marcador de contenido 3" descr="SUnit Browser con dialogo de salvar resultados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00200"/>
            <a:ext cx="12496800" cy="3941763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ítu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_tradnl" smtClean="0">
                <a:latin typeface="Century Gothic" pitchFamily="34" charset="0"/>
                <a:ea typeface="DejaVu Sans"/>
                <a:cs typeface="DejaVu Sans"/>
              </a:rPr>
              <a:t>ChangeQuality</a:t>
            </a:r>
          </a:p>
        </p:txBody>
      </p:sp>
      <p:pic>
        <p:nvPicPr>
          <p:cNvPr id="60418" name="Marcador de contenido 3" descr="Abriendo resultados de tests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98563"/>
            <a:ext cx="10053638" cy="5507037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ítu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_tradnl" smtClean="0">
                <a:latin typeface="Century Gothic" pitchFamily="34" charset="0"/>
                <a:ea typeface="DejaVu Sans"/>
                <a:cs typeface="DejaVu Sans"/>
              </a:rPr>
              <a:t>ChangeQuality</a:t>
            </a:r>
          </a:p>
        </p:txBody>
      </p:sp>
      <p:pic>
        <p:nvPicPr>
          <p:cNvPr id="61442" name="Marcador de contenido 3" descr="SUnit Browser con boton de salvar resultados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71600"/>
            <a:ext cx="11568113" cy="3630613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ítu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_tradnl" smtClean="0">
                <a:latin typeface="Century Gothic" pitchFamily="34" charset="0"/>
                <a:ea typeface="DejaVu Sans"/>
                <a:cs typeface="DejaVu Sans"/>
              </a:rPr>
              <a:t>SmartAutomaticIntegration</a:t>
            </a:r>
          </a:p>
        </p:txBody>
      </p:sp>
      <p:pic>
        <p:nvPicPr>
          <p:cNvPr id="62466" name="Marcador de contenido 3" descr="Integrador Automático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057275"/>
            <a:ext cx="6553200" cy="5611813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Century Gothic" pitchFamily="34" charset="0"/>
                <a:ea typeface="DejaVu Sans"/>
                <a:cs typeface="DejaVu Sans"/>
              </a:rPr>
              <a:t>Why?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Verdana" pitchFamily="34" charset="0"/>
                <a:ea typeface="DejaVu Sans"/>
                <a:cs typeface="DejaVu Sans"/>
              </a:rPr>
              <a:t>Colin Putney’s Monticello 2</a:t>
            </a:r>
          </a:p>
          <a:p>
            <a:pPr lvl="1"/>
            <a:r>
              <a:rPr lang="en-US" smtClean="0">
                <a:latin typeface="Verdana" pitchFamily="34" charset="0"/>
                <a:ea typeface="DejaVu Sans"/>
                <a:cs typeface="DejaVu Sans"/>
              </a:rPr>
              <a:t>“Merging is the most important feature of an SCM”</a:t>
            </a:r>
          </a:p>
          <a:p>
            <a:r>
              <a:rPr lang="en-US" smtClean="0">
                <a:latin typeface="Verdana" pitchFamily="34" charset="0"/>
                <a:ea typeface="DejaVu Sans"/>
                <a:cs typeface="DejaVu Sans"/>
              </a:rPr>
              <a:t>Veronica Urquillaz-Gomez </a:t>
            </a:r>
          </a:p>
          <a:p>
            <a:pPr lvl="1"/>
            <a:r>
              <a:rPr lang="en-US" smtClean="0">
                <a:latin typeface="Verdana" pitchFamily="34" charset="0"/>
                <a:ea typeface="DejaVu Sans"/>
                <a:cs typeface="DejaVu Sans"/>
              </a:rPr>
              <a:t>Torch: Code review before integration</a:t>
            </a:r>
          </a:p>
          <a:p>
            <a:r>
              <a:rPr lang="en-US" smtClean="0">
                <a:latin typeface="Verdana" pitchFamily="34" charset="0"/>
                <a:ea typeface="DejaVu Sans"/>
                <a:cs typeface="DejaVu Sans"/>
              </a:rPr>
              <a:t>Fernando Olivero</a:t>
            </a:r>
          </a:p>
          <a:p>
            <a:pPr lvl="1"/>
            <a:r>
              <a:rPr lang="en-US" smtClean="0">
                <a:latin typeface="Verdana" pitchFamily="34" charset="0"/>
                <a:ea typeface="DejaVu Sans"/>
                <a:cs typeface="DejaVu Sans"/>
              </a:rPr>
              <a:t>Reify the programmer an his “unit of work”</a:t>
            </a:r>
          </a:p>
          <a:p>
            <a:r>
              <a:rPr lang="en-US" smtClean="0">
                <a:latin typeface="Verdana" pitchFamily="34" charset="0"/>
                <a:ea typeface="DejaVu Sans"/>
                <a:cs typeface="DejaVu Sans"/>
              </a:rPr>
              <a:t>Dale Henrichs and Mariano Martinez Peck</a:t>
            </a:r>
          </a:p>
          <a:p>
            <a:pPr lvl="1"/>
            <a:r>
              <a:rPr lang="en-US" smtClean="0">
                <a:latin typeface="Verdana" pitchFamily="34" charset="0"/>
                <a:ea typeface="DejaVu Sans"/>
                <a:cs typeface="DejaVu Sans"/>
              </a:rPr>
              <a:t>Metacello</a:t>
            </a:r>
          </a:p>
          <a:p>
            <a:r>
              <a:rPr lang="en-US" smtClean="0">
                <a:latin typeface="Verdana" pitchFamily="34" charset="0"/>
                <a:ea typeface="DejaVu Sans"/>
                <a:cs typeface="DejaVu Sans"/>
              </a:rPr>
              <a:t>And at the same time as this talk Alan Knigth</a:t>
            </a:r>
          </a:p>
          <a:p>
            <a:pPr lvl="1"/>
            <a:r>
              <a:rPr lang="en-US" smtClean="0">
                <a:latin typeface="Verdana" pitchFamily="34" charset="0"/>
                <a:ea typeface="DejaVu Sans"/>
                <a:cs typeface="DejaVu Sans"/>
              </a:rPr>
              <a:t>Taking about Store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ítu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_tradnl" smtClean="0">
                <a:latin typeface="Century Gothic" pitchFamily="34" charset="0"/>
                <a:ea typeface="DejaVu Sans"/>
                <a:cs typeface="DejaVu Sans"/>
              </a:rPr>
              <a:t>SmartAutomaticIntegration</a:t>
            </a:r>
          </a:p>
        </p:txBody>
      </p:sp>
      <p:pic>
        <p:nvPicPr>
          <p:cNvPr id="63490" name="Marcador de contenido 3" descr="Integrador preguntando si correr tests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66800"/>
            <a:ext cx="6481763" cy="5562600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ítu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_tradnl" smtClean="0">
                <a:latin typeface="Century Gothic" pitchFamily="34" charset="0"/>
                <a:ea typeface="DejaVu Sans"/>
                <a:cs typeface="DejaVu Sans"/>
              </a:rPr>
              <a:t>SmartAutomaticIntegration</a:t>
            </a:r>
          </a:p>
        </p:txBody>
      </p:sp>
      <p:pic>
        <p:nvPicPr>
          <p:cNvPr id="64514" name="Marcador de contenido 3" descr="Integrador Finalizado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43000"/>
            <a:ext cx="6494463" cy="5562600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ítulo 3"/>
          <p:cNvSpPr>
            <a:spLocks noGrp="1"/>
          </p:cNvSpPr>
          <p:nvPr>
            <p:ph type="ctr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s-ES_tradnl" smtClean="0">
                <a:latin typeface="Century Gothic" pitchFamily="34" charset="0"/>
                <a:ea typeface="ＭＳ Ｐゴシック"/>
                <a:cs typeface="ＭＳ Ｐゴシック"/>
              </a:rPr>
              <a:t>OOSCM</a:t>
            </a: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dirty="0" smtClean="0"/>
              <a:t>The solution…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Century Gothic" pitchFamily="34" charset="0"/>
                <a:ea typeface="DejaVu Sans"/>
                <a:cs typeface="DejaVu Sans"/>
              </a:rPr>
              <a:t>OOSCM Goals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2200" smtClean="0">
                <a:latin typeface="Verdana" pitchFamily="34" charset="0"/>
                <a:ea typeface="DejaVu Sans"/>
                <a:cs typeface="DejaVu Sans"/>
              </a:rPr>
              <a:t>SCM oriented to development with Objects</a:t>
            </a:r>
          </a:p>
          <a:p>
            <a:pPr lvl="1">
              <a:lnSpc>
                <a:spcPct val="80000"/>
              </a:lnSpc>
            </a:pPr>
            <a:r>
              <a:rPr lang="en-US" sz="1900" smtClean="0">
                <a:latin typeface="Verdana" pitchFamily="34" charset="0"/>
                <a:ea typeface="DejaVu Sans"/>
                <a:cs typeface="DejaVu Sans"/>
              </a:rPr>
              <a:t>Paradigm shift from traditional SCM</a:t>
            </a:r>
          </a:p>
          <a:p>
            <a:pPr>
              <a:lnSpc>
                <a:spcPct val="80000"/>
              </a:lnSpc>
            </a:pPr>
            <a:r>
              <a:rPr lang="en-US" sz="2200" smtClean="0">
                <a:latin typeface="Verdana" pitchFamily="34" charset="0"/>
                <a:ea typeface="DejaVu Sans"/>
                <a:cs typeface="DejaVu Sans"/>
              </a:rPr>
              <a:t>Easy to track programmers work</a:t>
            </a:r>
          </a:p>
          <a:p>
            <a:pPr>
              <a:lnSpc>
                <a:spcPct val="80000"/>
              </a:lnSpc>
            </a:pPr>
            <a:r>
              <a:rPr lang="en-US" sz="2200" smtClean="0">
                <a:latin typeface="Verdana" pitchFamily="34" charset="0"/>
                <a:ea typeface="DejaVu Sans"/>
                <a:cs typeface="DejaVu Sans"/>
              </a:rPr>
              <a:t>Easy to track system evolution</a:t>
            </a:r>
          </a:p>
          <a:p>
            <a:pPr lvl="1">
              <a:lnSpc>
                <a:spcPct val="80000"/>
              </a:lnSpc>
            </a:pPr>
            <a:r>
              <a:rPr lang="en-US" sz="1900" smtClean="0">
                <a:latin typeface="Verdana" pitchFamily="34" charset="0"/>
                <a:ea typeface="DejaVu Sans"/>
                <a:cs typeface="DejaVu Sans"/>
              </a:rPr>
              <a:t>Be able to model system architecture</a:t>
            </a:r>
          </a:p>
          <a:p>
            <a:pPr>
              <a:lnSpc>
                <a:spcPct val="80000"/>
              </a:lnSpc>
            </a:pPr>
            <a:r>
              <a:rPr lang="en-US" sz="2200" smtClean="0">
                <a:latin typeface="Verdana" pitchFamily="34" charset="0"/>
                <a:ea typeface="DejaVu Sans"/>
                <a:cs typeface="DejaVu Sans"/>
              </a:rPr>
              <a:t>Automatic Integration</a:t>
            </a:r>
          </a:p>
          <a:p>
            <a:pPr lvl="1">
              <a:lnSpc>
                <a:spcPct val="80000"/>
              </a:lnSpc>
            </a:pPr>
            <a:r>
              <a:rPr lang="en-US" sz="1900" smtClean="0">
                <a:latin typeface="Verdana" pitchFamily="34" charset="0"/>
                <a:ea typeface="DejaVu Sans"/>
                <a:cs typeface="DejaVu Sans"/>
              </a:rPr>
              <a:t>Smart</a:t>
            </a:r>
          </a:p>
          <a:p>
            <a:pPr lvl="1">
              <a:lnSpc>
                <a:spcPct val="80000"/>
              </a:lnSpc>
            </a:pPr>
            <a:r>
              <a:rPr lang="en-US" sz="1900" smtClean="0">
                <a:latin typeface="Verdana" pitchFamily="34" charset="0"/>
                <a:ea typeface="DejaVu Sans"/>
                <a:cs typeface="DejaVu Sans"/>
              </a:rPr>
              <a:t>Easy to integrate complex changes (i.e. refactorings)</a:t>
            </a:r>
          </a:p>
          <a:p>
            <a:pPr>
              <a:lnSpc>
                <a:spcPct val="80000"/>
              </a:lnSpc>
            </a:pPr>
            <a:r>
              <a:rPr lang="en-US" sz="2200" smtClean="0">
                <a:latin typeface="Verdana" pitchFamily="34" charset="0"/>
                <a:ea typeface="DejaVu Sans"/>
                <a:cs typeface="DejaVu Sans"/>
              </a:rPr>
              <a:t>Upgrades</a:t>
            </a:r>
          </a:p>
          <a:p>
            <a:pPr lvl="1">
              <a:lnSpc>
                <a:spcPct val="80000"/>
              </a:lnSpc>
            </a:pPr>
            <a:r>
              <a:rPr lang="en-US" sz="1900" smtClean="0">
                <a:latin typeface="Verdana" pitchFamily="34" charset="0"/>
                <a:ea typeface="DejaVu Sans"/>
                <a:cs typeface="DejaVu Sans"/>
              </a:rPr>
              <a:t>Automatic upgrading</a:t>
            </a:r>
          </a:p>
          <a:p>
            <a:pPr>
              <a:lnSpc>
                <a:spcPct val="80000"/>
              </a:lnSpc>
            </a:pPr>
            <a:r>
              <a:rPr lang="en-US" sz="2200" smtClean="0">
                <a:latin typeface="Verdana" pitchFamily="34" charset="0"/>
                <a:ea typeface="DejaVu Sans"/>
                <a:cs typeface="DejaVu Sans"/>
              </a:rPr>
              <a:t>Not only for Smalltalk:</a:t>
            </a:r>
          </a:p>
          <a:p>
            <a:pPr lvl="1">
              <a:lnSpc>
                <a:spcPct val="80000"/>
              </a:lnSpc>
            </a:pPr>
            <a:r>
              <a:rPr lang="en-US" sz="1900" smtClean="0">
                <a:latin typeface="Verdana" pitchFamily="34" charset="0"/>
                <a:ea typeface="DejaVu Sans"/>
                <a:cs typeface="DejaVu Sans"/>
              </a:rPr>
              <a:t>Planned: Java with Eclipse</a:t>
            </a:r>
          </a:p>
          <a:p>
            <a:pPr lvl="1">
              <a:lnSpc>
                <a:spcPct val="80000"/>
              </a:lnSpc>
            </a:pPr>
            <a:r>
              <a:rPr lang="en-US" sz="1900" smtClean="0">
                <a:latin typeface="Verdana" pitchFamily="34" charset="0"/>
                <a:ea typeface="DejaVu Sans"/>
                <a:cs typeface="DejaVu Sans"/>
              </a:rPr>
              <a:t>Open to other languages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Century Gothic" pitchFamily="34" charset="0"/>
                <a:ea typeface="DejaVu Sans"/>
                <a:cs typeface="DejaVu Sans"/>
              </a:rPr>
              <a:t>Architecture</a:t>
            </a:r>
          </a:p>
        </p:txBody>
      </p:sp>
      <p:sp>
        <p:nvSpPr>
          <p:cNvPr id="67586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Verdana" pitchFamily="34" charset="0"/>
                <a:ea typeface="DejaVu Sans"/>
                <a:cs typeface="DejaVu Sans"/>
              </a:rPr>
              <a:t>Client-Server</a:t>
            </a:r>
          </a:p>
          <a:p>
            <a:pPr marL="342900" lvl="1" indent="-342900">
              <a:spcBef>
                <a:spcPts val="800"/>
              </a:spcBef>
              <a:buSzPct val="80000"/>
              <a:buFont typeface="Lucida Grande"/>
              <a:buChar char="▶"/>
            </a:pPr>
            <a:r>
              <a:rPr lang="en-US" sz="2400" smtClean="0">
                <a:latin typeface="Verdana" pitchFamily="34" charset="0"/>
                <a:ea typeface="DejaVu Sans"/>
                <a:cs typeface="DejaVu Sans"/>
              </a:rPr>
              <a:t>REST</a:t>
            </a:r>
          </a:p>
          <a:p>
            <a:r>
              <a:rPr lang="en-US" smtClean="0">
                <a:latin typeface="Verdana" pitchFamily="34" charset="0"/>
                <a:ea typeface="DejaVu Sans"/>
                <a:cs typeface="DejaVu Sans"/>
              </a:rPr>
              <a:t>Multi-repository</a:t>
            </a:r>
          </a:p>
          <a:p>
            <a:pPr marL="342900" lvl="1" indent="-342900">
              <a:spcBef>
                <a:spcPts val="800"/>
              </a:spcBef>
              <a:buSzPct val="80000"/>
              <a:buFont typeface="Lucida Grande"/>
              <a:buChar char="▶"/>
            </a:pPr>
            <a:r>
              <a:rPr lang="en-US" sz="2400" smtClean="0">
                <a:latin typeface="Verdana" pitchFamily="34" charset="0"/>
                <a:ea typeface="DejaVu Sans"/>
                <a:cs typeface="DejaVu Sans"/>
              </a:rPr>
              <a:t>Offline support</a:t>
            </a:r>
          </a:p>
          <a:p>
            <a:pPr marL="342900" lvl="1" indent="-342900">
              <a:spcBef>
                <a:spcPts val="800"/>
              </a:spcBef>
              <a:buSzPct val="80000"/>
              <a:buFont typeface="Lucida Grande"/>
              <a:buChar char="▶"/>
            </a:pPr>
            <a:r>
              <a:rPr lang="en-US" sz="2400" smtClean="0">
                <a:latin typeface="Verdana" pitchFamily="34" charset="0"/>
                <a:ea typeface="DejaVu Sans"/>
                <a:cs typeface="DejaVu Sans"/>
              </a:rPr>
              <a:t>IDE Client: Plug-In Architecture</a:t>
            </a:r>
          </a:p>
          <a:p>
            <a:pPr marL="342900" lvl="1" indent="-342900">
              <a:spcBef>
                <a:spcPts val="800"/>
              </a:spcBef>
              <a:buSzPct val="80000"/>
              <a:buFont typeface="Lucida Grande"/>
              <a:buChar char="▶"/>
            </a:pPr>
            <a:r>
              <a:rPr lang="en-US" sz="2400" smtClean="0">
                <a:latin typeface="Verdana" pitchFamily="34" charset="0"/>
                <a:ea typeface="DejaVu Sans"/>
                <a:cs typeface="DejaVu Sans"/>
              </a:rPr>
              <a:t>WebBrowser support</a:t>
            </a:r>
            <a:endParaRPr lang="en-US" smtClean="0">
              <a:latin typeface="Verdana" pitchFamily="34" charset="0"/>
              <a:ea typeface="DejaVu Sans"/>
              <a:cs typeface="DejaVu Sans"/>
            </a:endParaRPr>
          </a:p>
          <a:p>
            <a:endParaRPr lang="en-US" smtClean="0">
              <a:latin typeface="Verdana" pitchFamily="34" charset="0"/>
              <a:ea typeface="DejaVu Sans"/>
              <a:cs typeface="DejaVu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_tradnl" smtClean="0">
                <a:latin typeface="Century Gothic" pitchFamily="34" charset="0"/>
                <a:ea typeface="DejaVu Sans"/>
                <a:cs typeface="DejaVu Sans"/>
              </a:rPr>
              <a:t>Details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89038"/>
            <a:ext cx="8229600" cy="4525962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smtClean="0">
                <a:latin typeface="Verdana" pitchFamily="34" charset="0"/>
                <a:ea typeface="DejaVu Sans"/>
                <a:cs typeface="DejaVu Sans"/>
              </a:rPr>
              <a:t>Technology:</a:t>
            </a:r>
          </a:p>
          <a:p>
            <a:pPr lvl="1"/>
            <a:r>
              <a:rPr lang="en-US" sz="1800" smtClean="0">
                <a:latin typeface="Verdana" pitchFamily="34" charset="0"/>
                <a:ea typeface="DejaVu Sans"/>
                <a:cs typeface="DejaVu Sans"/>
              </a:rPr>
              <a:t>Developed with Pharo</a:t>
            </a:r>
          </a:p>
          <a:p>
            <a:pPr lvl="1"/>
            <a:r>
              <a:rPr lang="en-US" sz="1800" smtClean="0">
                <a:latin typeface="Verdana" pitchFamily="34" charset="0"/>
                <a:ea typeface="DejaVu Sans"/>
                <a:cs typeface="DejaVu Sans"/>
              </a:rPr>
              <a:t>Production: GLASS</a:t>
            </a:r>
          </a:p>
          <a:p>
            <a:r>
              <a:rPr lang="en-US" sz="2000" smtClean="0">
                <a:latin typeface="Verdana" pitchFamily="34" charset="0"/>
                <a:ea typeface="DejaVu Sans"/>
                <a:cs typeface="DejaVu Sans"/>
              </a:rPr>
              <a:t>Project:</a:t>
            </a:r>
          </a:p>
          <a:p>
            <a:pPr lvl="1"/>
            <a:r>
              <a:rPr lang="en-US" sz="1800" smtClean="0">
                <a:latin typeface="Verdana" pitchFamily="34" charset="0"/>
                <a:ea typeface="DejaVu Sans"/>
                <a:cs typeface="DejaVu Sans"/>
              </a:rPr>
              <a:t>Subsidy of the Argentine Ministry of Technology (USD 38 K)</a:t>
            </a:r>
          </a:p>
          <a:p>
            <a:pPr lvl="1"/>
            <a:r>
              <a:rPr lang="en-US" sz="1800" smtClean="0">
                <a:latin typeface="Verdana" pitchFamily="34" charset="0"/>
                <a:ea typeface="DejaVu Sans"/>
                <a:cs typeface="DejaVu Sans"/>
              </a:rPr>
              <a:t>Total time: 13 months (with out refactoring integration)</a:t>
            </a:r>
          </a:p>
          <a:p>
            <a:pPr lvl="1"/>
            <a:r>
              <a:rPr lang="en-US" sz="1800" smtClean="0">
                <a:latin typeface="Verdana" pitchFamily="34" charset="0"/>
                <a:ea typeface="DejaVu Sans"/>
                <a:cs typeface="DejaVu Sans"/>
              </a:rPr>
              <a:t>We just started</a:t>
            </a:r>
          </a:p>
          <a:p>
            <a:r>
              <a:rPr lang="en-US" sz="2000" smtClean="0">
                <a:latin typeface="Verdana" pitchFamily="34" charset="0"/>
                <a:ea typeface="DejaVu Sans"/>
                <a:cs typeface="DejaVu Sans"/>
              </a:rPr>
              <a:t>License:</a:t>
            </a:r>
          </a:p>
          <a:p>
            <a:pPr lvl="1"/>
            <a:r>
              <a:rPr lang="en-US" sz="1800" smtClean="0">
                <a:latin typeface="Verdana" pitchFamily="34" charset="0"/>
                <a:ea typeface="DejaVu Sans"/>
                <a:cs typeface="DejaVu Sans"/>
              </a:rPr>
              <a:t>Not sure, open client, close server? </a:t>
            </a:r>
          </a:p>
          <a:p>
            <a:pPr lvl="1"/>
            <a:r>
              <a:rPr lang="en-US" sz="1800" smtClean="0">
                <a:latin typeface="Verdana" pitchFamily="34" charset="0"/>
                <a:ea typeface="DejaVu Sans"/>
                <a:cs typeface="DejaVu Sans"/>
              </a:rPr>
              <a:t>Open for Smalltalk, paid for other languages?</a:t>
            </a:r>
          </a:p>
          <a:p>
            <a:pPr lvl="1"/>
            <a:r>
              <a:rPr lang="en-US" sz="1800" smtClean="0">
                <a:latin typeface="Verdana" pitchFamily="34" charset="0"/>
                <a:ea typeface="DejaVu Sans"/>
                <a:cs typeface="DejaVu Sans"/>
              </a:rPr>
              <a:t>Based on projects, customers, SaaS?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Imagen 6" descr="FanSignGenerator.com (1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Rectángulo 8"/>
          <p:cNvSpPr>
            <a:spLocks noChangeArrowheads="1"/>
          </p:cNvSpPr>
          <p:nvPr/>
        </p:nvSpPr>
        <p:spPr bwMode="auto">
          <a:xfrm>
            <a:off x="0" y="6096000"/>
            <a:ext cx="8915400" cy="685800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_tradnl">
              <a:ea typeface="DejaVu Sans"/>
            </a:endParaRP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 bwMode="auto">
          <a:xfrm>
            <a:off x="304800" y="6172200"/>
            <a:ext cx="8229600" cy="5334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 typeface="Lucida Grande"/>
              <a:buNone/>
            </a:pPr>
            <a:r>
              <a:rPr lang="en-US" sz="1600" b="1" smtClean="0">
                <a:solidFill>
                  <a:srgbClr val="FF0000"/>
                </a:solidFill>
                <a:latin typeface="Verdana" pitchFamily="34" charset="0"/>
                <a:ea typeface="DejaVu Sans"/>
                <a:cs typeface="DejaVu Sans"/>
              </a:rPr>
              <a:t>Suggestions </a:t>
            </a:r>
            <a:r>
              <a:rPr lang="en-US" sz="1600" b="1" smtClean="0">
                <a:latin typeface="Verdana" pitchFamily="34" charset="0"/>
                <a:ea typeface="DejaVu Sans"/>
                <a:cs typeface="DejaVu Sans"/>
              </a:rPr>
              <a:t>– </a:t>
            </a:r>
            <a:r>
              <a:rPr lang="en-US" sz="1600" b="1" smtClean="0">
                <a:solidFill>
                  <a:srgbClr val="3366FF"/>
                </a:solidFill>
                <a:latin typeface="Verdana" pitchFamily="34" charset="0"/>
                <a:ea typeface="DejaVu Sans"/>
                <a:cs typeface="DejaVu Sans"/>
              </a:rPr>
              <a:t>Help </a:t>
            </a:r>
            <a:r>
              <a:rPr lang="en-US" sz="1600" b="1" smtClean="0">
                <a:latin typeface="Verdana" pitchFamily="34" charset="0"/>
                <a:ea typeface="DejaVu Sans"/>
                <a:cs typeface="DejaVu Sans"/>
              </a:rPr>
              <a:t>– </a:t>
            </a:r>
            <a:r>
              <a:rPr lang="en-US" sz="1600" b="1" smtClean="0">
                <a:solidFill>
                  <a:schemeClr val="accent1"/>
                </a:solidFill>
                <a:latin typeface="Verdana" pitchFamily="34" charset="0"/>
                <a:ea typeface="DejaVu Sans"/>
                <a:cs typeface="DejaVu Sans"/>
              </a:rPr>
              <a:t>Support </a:t>
            </a:r>
            <a:r>
              <a:rPr lang="en-US" sz="1600" b="1" smtClean="0">
                <a:latin typeface="Verdana" pitchFamily="34" charset="0"/>
                <a:ea typeface="DejaVu Sans"/>
                <a:cs typeface="DejaVu Sans"/>
              </a:rPr>
              <a:t>- </a:t>
            </a:r>
            <a:r>
              <a:rPr lang="en-US" sz="1600" b="1" smtClean="0">
                <a:solidFill>
                  <a:srgbClr val="F5BA8E"/>
                </a:solidFill>
                <a:latin typeface="Verdana" pitchFamily="34" charset="0"/>
                <a:ea typeface="DejaVu Sans"/>
                <a:cs typeface="DejaVu Sans"/>
              </a:rPr>
              <a:t>Ideas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412750" y="2362200"/>
            <a:ext cx="6140450" cy="2286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AR" smtClean="0">
                <a:latin typeface="Century Gothic" pitchFamily="34" charset="0"/>
                <a:ea typeface="DejaVu Sans"/>
                <a:cs typeface="DejaVu Sans"/>
              </a:rPr>
              <a:t>Thank you!</a:t>
            </a:r>
          </a:p>
        </p:txBody>
      </p:sp>
      <p:sp>
        <p:nvSpPr>
          <p:cNvPr id="70658" name="Text Box 3"/>
          <p:cNvSpPr txBox="1">
            <a:spLocks noChangeArrowheads="1"/>
          </p:cNvSpPr>
          <p:nvPr/>
        </p:nvSpPr>
        <p:spPr bwMode="auto">
          <a:xfrm>
            <a:off x="412750" y="3124200"/>
            <a:ext cx="1744663" cy="137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tIns="91440"/>
          <a:lstStyle/>
          <a:p>
            <a:pPr eaLnBrk="0" hangingPunct="0"/>
            <a:r>
              <a:rPr lang="es-AR" sz="1200">
                <a:solidFill>
                  <a:srgbClr val="6D6058"/>
                </a:solidFill>
                <a:latin typeface="Verdana" pitchFamily="34" charset="0"/>
                <a:cs typeface="Arial" charset="0"/>
              </a:rPr>
              <a:t>info@10pines.com</a:t>
            </a:r>
          </a:p>
          <a:p>
            <a:pPr eaLnBrk="0" hangingPunct="0"/>
            <a:r>
              <a:rPr lang="es-AR" sz="1200">
                <a:solidFill>
                  <a:srgbClr val="6D6058"/>
                </a:solidFill>
                <a:latin typeface="Verdana" pitchFamily="34" charset="0"/>
                <a:cs typeface="Arial" charset="0"/>
              </a:rPr>
              <a:t>www.10Pines.com</a:t>
            </a:r>
          </a:p>
          <a:p>
            <a:pPr eaLnBrk="0" hangingPunct="0"/>
            <a:endParaRPr lang="es-AR" sz="1200">
              <a:solidFill>
                <a:srgbClr val="6D6058"/>
              </a:solidFill>
              <a:latin typeface="Verdana" pitchFamily="34" charset="0"/>
              <a:cs typeface="Arial" charset="0"/>
            </a:endParaRPr>
          </a:p>
          <a:p>
            <a:pPr eaLnBrk="0" hangingPunct="0"/>
            <a:r>
              <a:rPr lang="es-AR" sz="1200">
                <a:solidFill>
                  <a:srgbClr val="6D6058"/>
                </a:solidFill>
                <a:latin typeface="Verdana" pitchFamily="34" charset="0"/>
                <a:cs typeface="Arial" charset="0"/>
              </a:rPr>
              <a:t>twitter: @10Pines</a:t>
            </a:r>
          </a:p>
        </p:txBody>
      </p:sp>
      <p:sp>
        <p:nvSpPr>
          <p:cNvPr id="70659" name="Text Box 4"/>
          <p:cNvSpPr txBox="1">
            <a:spLocks noChangeArrowheads="1"/>
          </p:cNvSpPr>
          <p:nvPr/>
        </p:nvSpPr>
        <p:spPr bwMode="auto">
          <a:xfrm>
            <a:off x="2806700" y="3124200"/>
            <a:ext cx="3714750" cy="137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tIns="91440"/>
          <a:lstStyle/>
          <a:p>
            <a:pPr eaLnBrk="0" hangingPunct="0"/>
            <a:r>
              <a:rPr lang="es-AR" sz="1400">
                <a:solidFill>
                  <a:srgbClr val="6D6058"/>
                </a:solidFill>
                <a:latin typeface="Verdana" pitchFamily="34" charset="0"/>
                <a:cs typeface="Arial" charset="0"/>
              </a:rPr>
              <a:t>Hernan Wilkinson</a:t>
            </a:r>
          </a:p>
          <a:p>
            <a:pPr eaLnBrk="0" hangingPunct="0"/>
            <a:r>
              <a:rPr lang="es-AR" sz="1400">
                <a:solidFill>
                  <a:srgbClr val="6D6058"/>
                </a:solidFill>
                <a:latin typeface="Verdana" pitchFamily="34" charset="0"/>
                <a:cs typeface="Arial" charset="0"/>
                <a:hlinkClick r:id="rId2"/>
              </a:rPr>
              <a:t>hernan.wilkinson@10pines.com</a:t>
            </a:r>
            <a:endParaRPr lang="es-AR" sz="1400">
              <a:solidFill>
                <a:srgbClr val="6D6058"/>
              </a:solidFill>
              <a:latin typeface="Verdana" pitchFamily="34" charset="0"/>
              <a:cs typeface="Arial" charset="0"/>
            </a:endParaRPr>
          </a:p>
          <a:p>
            <a:pPr eaLnBrk="0" hangingPunct="0"/>
            <a:endParaRPr lang="es-AR" sz="1400">
              <a:solidFill>
                <a:srgbClr val="6D6058"/>
              </a:solidFill>
              <a:latin typeface="Verdana" pitchFamily="34" charset="0"/>
              <a:cs typeface="Arial" charset="0"/>
            </a:endParaRPr>
          </a:p>
          <a:p>
            <a:pPr eaLnBrk="0" hangingPunct="0"/>
            <a:r>
              <a:rPr lang="es-AR" sz="1400">
                <a:solidFill>
                  <a:srgbClr val="6D6058"/>
                </a:solidFill>
                <a:latin typeface="Verdana" pitchFamily="34" charset="0"/>
                <a:cs typeface="Arial" charset="0"/>
              </a:rPr>
              <a:t>Jorge Silva</a:t>
            </a:r>
          </a:p>
          <a:p>
            <a:pPr eaLnBrk="0" hangingPunct="0"/>
            <a:r>
              <a:rPr lang="es-AR" sz="1400">
                <a:solidFill>
                  <a:srgbClr val="6D6058"/>
                </a:solidFill>
                <a:latin typeface="Verdana" pitchFamily="34" charset="0"/>
                <a:cs typeface="Arial" charset="0"/>
                <a:hlinkClick r:id="rId3"/>
              </a:rPr>
              <a:t>jorge.silva@10pines.com</a:t>
            </a:r>
            <a:endParaRPr lang="es-AR" sz="1400">
              <a:solidFill>
                <a:srgbClr val="6D6058"/>
              </a:solidFill>
              <a:latin typeface="Verdana" pitchFamily="34" charset="0"/>
              <a:cs typeface="Arial" charset="0"/>
              <a:hlinkClick r:id="rId2"/>
            </a:endParaRPr>
          </a:p>
          <a:p>
            <a:pPr eaLnBrk="0" hangingPunct="0"/>
            <a:endParaRPr lang="es-AR" sz="1200">
              <a:solidFill>
                <a:srgbClr val="6D6058"/>
              </a:solidFill>
              <a:latin typeface="Verdana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Content Placeholder 2"/>
          <p:cNvSpPr>
            <a:spLocks noGrp="1"/>
          </p:cNvSpPr>
          <p:nvPr>
            <p:ph idx="1"/>
          </p:nvPr>
        </p:nvSpPr>
        <p:spPr bwMode="auto">
          <a:xfrm>
            <a:off x="1905000" y="152400"/>
            <a:ext cx="5486400" cy="6858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Lucida Grande"/>
              <a:buNone/>
            </a:pPr>
            <a:r>
              <a:rPr lang="en-US" smtClean="0">
                <a:latin typeface="Verdana" pitchFamily="34" charset="0"/>
                <a:ea typeface="DejaVu Sans"/>
                <a:cs typeface="DejaVu Sans"/>
              </a:rPr>
              <a:t>We </a:t>
            </a:r>
            <a:r>
              <a:rPr lang="en-US" b="1" smtClean="0">
                <a:latin typeface="Verdana" pitchFamily="34" charset="0"/>
                <a:ea typeface="DejaVu Sans"/>
                <a:cs typeface="DejaVu Sans"/>
              </a:rPr>
              <a:t>NEED </a:t>
            </a:r>
            <a:r>
              <a:rPr lang="en-US" smtClean="0">
                <a:latin typeface="Verdana" pitchFamily="34" charset="0"/>
                <a:ea typeface="DejaVu Sans"/>
                <a:cs typeface="DejaVu Sans"/>
              </a:rPr>
              <a:t>a </a:t>
            </a:r>
            <a:r>
              <a:rPr lang="en-US" b="1" smtClean="0">
                <a:latin typeface="Verdana" pitchFamily="34" charset="0"/>
                <a:ea typeface="DejaVu Sans"/>
                <a:cs typeface="DejaVu Sans"/>
              </a:rPr>
              <a:t>BETTER </a:t>
            </a:r>
            <a:r>
              <a:rPr lang="en-US" smtClean="0">
                <a:latin typeface="Verdana" pitchFamily="34" charset="0"/>
                <a:ea typeface="DejaVu Sans"/>
                <a:cs typeface="DejaVu Sans"/>
              </a:rPr>
              <a:t>SCM tool</a:t>
            </a:r>
          </a:p>
        </p:txBody>
      </p:sp>
      <p:pic>
        <p:nvPicPr>
          <p:cNvPr id="35842" name="Imagen 5" descr="aerial-paris-arch-de-triomph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39775"/>
            <a:ext cx="9144000" cy="611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Century Gothic" pitchFamily="34" charset="0"/>
                <a:ea typeface="DejaVu Sans"/>
                <a:cs typeface="DejaVu Sans"/>
              </a:rPr>
              <a:t>What are we going to talk about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2941638"/>
            <a:ext cx="8229600" cy="3154362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Lucida Grande"/>
              <a:buNone/>
            </a:pPr>
            <a:r>
              <a:rPr lang="en-US" smtClean="0">
                <a:latin typeface="Verdana" pitchFamily="34" charset="0"/>
                <a:ea typeface="DejaVu Sans"/>
                <a:cs typeface="DejaVu Sans"/>
              </a:rPr>
              <a:t>OOSCM</a:t>
            </a:r>
          </a:p>
          <a:p>
            <a:r>
              <a:rPr lang="en-US" smtClean="0">
                <a:latin typeface="Verdana" pitchFamily="34" charset="0"/>
                <a:ea typeface="DejaVu Sans"/>
                <a:cs typeface="DejaVu Sans"/>
              </a:rPr>
              <a:t>A new SCM concept</a:t>
            </a:r>
          </a:p>
          <a:p>
            <a:r>
              <a:rPr lang="en-US" smtClean="0">
                <a:latin typeface="Verdana" pitchFamily="34" charset="0"/>
                <a:ea typeface="DejaVu Sans"/>
                <a:cs typeface="DejaVu Sans"/>
              </a:rPr>
              <a:t>WHY?</a:t>
            </a:r>
          </a:p>
          <a:p>
            <a:pPr lvl="1"/>
            <a:r>
              <a:rPr lang="en-US" smtClean="0">
                <a:latin typeface="Verdana" pitchFamily="34" charset="0"/>
                <a:ea typeface="DejaVu Sans"/>
                <a:cs typeface="DejaVu Sans"/>
              </a:rPr>
              <a:t>Current tools do not fulfill our goals</a:t>
            </a:r>
          </a:p>
          <a:p>
            <a:pPr lvl="1"/>
            <a:r>
              <a:rPr lang="en-US" smtClean="0">
                <a:latin typeface="Verdana" pitchFamily="34" charset="0"/>
                <a:ea typeface="DejaVu Sans"/>
                <a:cs typeface="DejaVu Sans"/>
              </a:rPr>
              <a:t>Current tools have conceptually different approaches to solve SCM that our idea</a:t>
            </a:r>
          </a:p>
          <a:p>
            <a:pPr lvl="1"/>
            <a:r>
              <a:rPr lang="en-US" smtClean="0">
                <a:latin typeface="Verdana" pitchFamily="34" charset="0"/>
                <a:ea typeface="DejaVu Sans"/>
                <a:cs typeface="DejaVu Sans"/>
              </a:rPr>
              <a:t>We want to promote Smalltalk</a:t>
            </a:r>
          </a:p>
        </p:txBody>
      </p:sp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7900" y="1112838"/>
            <a:ext cx="4648200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adroTexto 4"/>
          <p:cNvSpPr txBox="1"/>
          <p:nvPr/>
        </p:nvSpPr>
        <p:spPr>
          <a:xfrm rot="19983920">
            <a:off x="5564319" y="1988239"/>
            <a:ext cx="1904926" cy="8002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46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Verdana"/>
                <a:cs typeface="Verdana"/>
              </a:rPr>
              <a:t>Yet</a:t>
            </a:r>
            <a:r>
              <a:rPr lang="es-ES_tradnl" sz="4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Verdana"/>
                <a:cs typeface="Verdana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Century Gothic" pitchFamily="34" charset="0"/>
                <a:ea typeface="DejaVu Sans"/>
                <a:cs typeface="DejaVu Sans"/>
              </a:rPr>
              <a:t>Motivation 1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19200"/>
            <a:ext cx="8229600" cy="452596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chemeClr val="tx1"/>
                </a:solidFill>
                <a:latin typeface="Verdana" pitchFamily="34" charset="0"/>
                <a:ea typeface="DejaVu Sans"/>
                <a:cs typeface="DejaVu Sans"/>
              </a:rPr>
              <a:t>I want to know</a:t>
            </a:r>
          </a:p>
          <a:p>
            <a:pPr lvl="1"/>
            <a:r>
              <a:rPr lang="en-US" smtClean="0">
                <a:solidFill>
                  <a:schemeClr val="tx1"/>
                </a:solidFill>
                <a:latin typeface="Verdana" pitchFamily="34" charset="0"/>
                <a:ea typeface="DejaVu Sans"/>
                <a:cs typeface="DejaVu Sans"/>
              </a:rPr>
              <a:t>where a change was integrated</a:t>
            </a:r>
          </a:p>
          <a:p>
            <a:pPr lvl="1"/>
            <a:r>
              <a:rPr lang="en-US" smtClean="0">
                <a:solidFill>
                  <a:schemeClr val="tx1"/>
                </a:solidFill>
                <a:latin typeface="Verdana" pitchFamily="34" charset="0"/>
                <a:ea typeface="DejaVu Sans"/>
                <a:cs typeface="DejaVu Sans"/>
              </a:rPr>
              <a:t>By who and when</a:t>
            </a:r>
          </a:p>
          <a:p>
            <a:pPr lvl="1"/>
            <a:r>
              <a:rPr lang="en-US" smtClean="0">
                <a:solidFill>
                  <a:schemeClr val="tx1"/>
                </a:solidFill>
                <a:latin typeface="Verdana" pitchFamily="34" charset="0"/>
                <a:ea typeface="DejaVu Sans"/>
                <a:cs typeface="DejaVu Sans"/>
              </a:rPr>
              <a:t>On what versions</a:t>
            </a:r>
          </a:p>
          <a:p>
            <a:pPr lvl="1"/>
            <a:r>
              <a:rPr lang="en-US" smtClean="0">
                <a:solidFill>
                  <a:schemeClr val="tx1"/>
                </a:solidFill>
                <a:latin typeface="Verdana" pitchFamily="34" charset="0"/>
                <a:ea typeface="DejaVu Sans"/>
                <a:cs typeface="DejaVu Sans"/>
              </a:rPr>
              <a:t>What were the changes made to that code during integration</a:t>
            </a:r>
          </a:p>
          <a:p>
            <a:pPr lvl="1"/>
            <a:r>
              <a:rPr lang="en-US" smtClean="0">
                <a:solidFill>
                  <a:schemeClr val="tx1"/>
                </a:solidFill>
                <a:latin typeface="Verdana" pitchFamily="34" charset="0"/>
                <a:ea typeface="DejaVu Sans"/>
                <a:cs typeface="DejaVu Sans"/>
              </a:rPr>
              <a:t>Provide feedback to the programmer at all levels (method, class, etc)</a:t>
            </a:r>
          </a:p>
        </p:txBody>
      </p:sp>
      <p:sp>
        <p:nvSpPr>
          <p:cNvPr id="6" name="Rectángulo 5"/>
          <p:cNvSpPr>
            <a:spLocks noChangeArrowheads="1"/>
          </p:cNvSpPr>
          <p:nvPr/>
        </p:nvSpPr>
        <p:spPr bwMode="auto">
          <a:xfrm rot="-2297354">
            <a:off x="-1509713" y="3016250"/>
            <a:ext cx="12409488" cy="609600"/>
          </a:xfrm>
          <a:prstGeom prst="rect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</a:pPr>
            <a:r>
              <a:rPr lang="en-US" sz="2400" b="1">
                <a:solidFill>
                  <a:srgbClr val="FFFFFF"/>
                </a:solidFill>
                <a:latin typeface="Verdana" pitchFamily="34" charset="0"/>
                <a:ea typeface="DejaVu Sans"/>
              </a:rPr>
              <a:t>MANAGE CHANGE LIFECYCLE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_tradnl">
              <a:ea typeface="DejaVu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Century Gothic" pitchFamily="34" charset="0"/>
                <a:ea typeface="DejaVu Sans"/>
                <a:cs typeface="DejaVu Sans"/>
              </a:rPr>
              <a:t>Motivation 2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Verdana" pitchFamily="34" charset="0"/>
                <a:ea typeface="DejaVu Sans"/>
                <a:cs typeface="DejaVu Sans"/>
              </a:rPr>
              <a:t>Did all the test run after implementing that change?</a:t>
            </a:r>
          </a:p>
          <a:p>
            <a:pPr lvl="1"/>
            <a:r>
              <a:rPr lang="en-US" smtClean="0">
                <a:latin typeface="Verdana" pitchFamily="34" charset="0"/>
                <a:ea typeface="DejaVu Sans"/>
                <a:cs typeface="DejaVu Sans"/>
              </a:rPr>
              <a:t>The programmer should run all tests before submitting the change to integration</a:t>
            </a:r>
          </a:p>
          <a:p>
            <a:r>
              <a:rPr lang="en-US" smtClean="0">
                <a:latin typeface="Verdana" pitchFamily="34" charset="0"/>
                <a:ea typeface="DejaVu Sans"/>
                <a:cs typeface="DejaVu Sans"/>
              </a:rPr>
              <a:t>Does the change provide new tests?</a:t>
            </a:r>
          </a:p>
        </p:txBody>
      </p:sp>
      <p:sp>
        <p:nvSpPr>
          <p:cNvPr id="5" name="Rectángulo 4"/>
          <p:cNvSpPr>
            <a:spLocks noChangeArrowheads="1"/>
          </p:cNvSpPr>
          <p:nvPr/>
        </p:nvSpPr>
        <p:spPr bwMode="auto">
          <a:xfrm rot="-2297354">
            <a:off x="-1509713" y="3016250"/>
            <a:ext cx="12409488" cy="609600"/>
          </a:xfrm>
          <a:prstGeom prst="rect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</a:pPr>
            <a:r>
              <a:rPr lang="en-US" sz="2400" b="1">
                <a:solidFill>
                  <a:srgbClr val="FFFFFF"/>
                </a:solidFill>
                <a:latin typeface="Verdana" pitchFamily="34" charset="0"/>
                <a:ea typeface="DejaVu Sans"/>
              </a:rPr>
              <a:t>CHANGE QUALITY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_tradnl">
              <a:ea typeface="DejaVu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Century Gothic" pitchFamily="34" charset="0"/>
                <a:ea typeface="DejaVu Sans"/>
                <a:cs typeface="DejaVu Sans"/>
              </a:rPr>
              <a:t>Motivation 3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143000"/>
            <a:ext cx="8229600" cy="6858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Verdana" pitchFamily="34" charset="0"/>
                <a:ea typeface="DejaVu Sans"/>
                <a:cs typeface="DejaVu Sans"/>
              </a:rPr>
              <a:t>We don’t want this to be an integration conflict</a:t>
            </a:r>
          </a:p>
          <a:p>
            <a:pPr lvl="1"/>
            <a:endParaRPr lang="en-US" smtClean="0">
              <a:latin typeface="Verdana" pitchFamily="34" charset="0"/>
              <a:ea typeface="DejaVu Sans"/>
              <a:cs typeface="DejaVu Sans"/>
            </a:endParaRPr>
          </a:p>
        </p:txBody>
      </p:sp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2954338" y="2024063"/>
            <a:ext cx="30654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584D49"/>
                </a:solidFill>
                <a:latin typeface="Verdana" pitchFamily="34" charset="0"/>
              </a:rPr>
              <a:t>Object subclass: #Class1</a:t>
            </a:r>
          </a:p>
          <a:p>
            <a:r>
              <a:rPr lang="en-US" sz="1600">
                <a:solidFill>
                  <a:srgbClr val="584D49"/>
                </a:solidFill>
                <a:latin typeface="Verdana" pitchFamily="34" charset="0"/>
              </a:rPr>
              <a:t>instanceVariableNames: ‘’</a:t>
            </a:r>
          </a:p>
        </p:txBody>
      </p:sp>
      <p:sp>
        <p:nvSpPr>
          <p:cNvPr id="39941" name="TextBox 5"/>
          <p:cNvSpPr txBox="1">
            <a:spLocks noChangeArrowheads="1"/>
          </p:cNvSpPr>
          <p:nvPr/>
        </p:nvSpPr>
        <p:spPr bwMode="auto">
          <a:xfrm>
            <a:off x="817563" y="3243263"/>
            <a:ext cx="3187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584D49"/>
                </a:solidFill>
                <a:latin typeface="Verdana" pitchFamily="34" charset="0"/>
              </a:rPr>
              <a:t>Object subclass: #Class1</a:t>
            </a:r>
          </a:p>
          <a:p>
            <a:r>
              <a:rPr lang="en-US" sz="1600">
                <a:solidFill>
                  <a:srgbClr val="584D49"/>
                </a:solidFill>
                <a:latin typeface="Verdana" pitchFamily="34" charset="0"/>
              </a:rPr>
              <a:t>instanceVariableNames: ‘a’</a:t>
            </a:r>
          </a:p>
        </p:txBody>
      </p:sp>
      <p:sp>
        <p:nvSpPr>
          <p:cNvPr id="39942" name="TextBox 6"/>
          <p:cNvSpPr txBox="1">
            <a:spLocks noChangeArrowheads="1"/>
          </p:cNvSpPr>
          <p:nvPr/>
        </p:nvSpPr>
        <p:spPr bwMode="auto">
          <a:xfrm>
            <a:off x="4940300" y="3243263"/>
            <a:ext cx="31924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584D49"/>
                </a:solidFill>
                <a:latin typeface="Verdana" pitchFamily="34" charset="0"/>
              </a:rPr>
              <a:t>Object subclass: #Class1</a:t>
            </a:r>
          </a:p>
          <a:p>
            <a:r>
              <a:rPr lang="en-US" sz="1600">
                <a:solidFill>
                  <a:srgbClr val="584D49"/>
                </a:solidFill>
                <a:latin typeface="Verdana" pitchFamily="34" charset="0"/>
              </a:rPr>
              <a:t>instanceVariableNames: ‘b’</a:t>
            </a:r>
          </a:p>
        </p:txBody>
      </p:sp>
      <p:sp>
        <p:nvSpPr>
          <p:cNvPr id="39943" name="TextBox 7"/>
          <p:cNvSpPr txBox="1">
            <a:spLocks noChangeArrowheads="1"/>
          </p:cNvSpPr>
          <p:nvPr/>
        </p:nvSpPr>
        <p:spPr bwMode="auto">
          <a:xfrm>
            <a:off x="4246563" y="1719263"/>
            <a:ext cx="400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584D49"/>
                </a:solidFill>
                <a:latin typeface="Verdana" pitchFamily="34" charset="0"/>
              </a:rPr>
              <a:t>V1</a:t>
            </a:r>
          </a:p>
        </p:txBody>
      </p:sp>
      <p:sp>
        <p:nvSpPr>
          <p:cNvPr id="39944" name="TextBox 8"/>
          <p:cNvSpPr txBox="1">
            <a:spLocks noChangeArrowheads="1"/>
          </p:cNvSpPr>
          <p:nvPr/>
        </p:nvSpPr>
        <p:spPr bwMode="auto">
          <a:xfrm>
            <a:off x="131763" y="3395663"/>
            <a:ext cx="5540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584D49"/>
                </a:solidFill>
                <a:latin typeface="Verdana" pitchFamily="34" charset="0"/>
              </a:rPr>
              <a:t>V1.1</a:t>
            </a:r>
          </a:p>
        </p:txBody>
      </p:sp>
      <p:sp>
        <p:nvSpPr>
          <p:cNvPr id="39945" name="TextBox 9"/>
          <p:cNvSpPr txBox="1">
            <a:spLocks noChangeArrowheads="1"/>
          </p:cNvSpPr>
          <p:nvPr/>
        </p:nvSpPr>
        <p:spPr bwMode="auto">
          <a:xfrm>
            <a:off x="8361363" y="3395663"/>
            <a:ext cx="5540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584D49"/>
                </a:solidFill>
                <a:latin typeface="Verdana" pitchFamily="34" charset="0"/>
              </a:rPr>
              <a:t>V1.2</a:t>
            </a:r>
          </a:p>
        </p:txBody>
      </p:sp>
      <p:sp>
        <p:nvSpPr>
          <p:cNvPr id="39949" name="TextBox 16"/>
          <p:cNvSpPr txBox="1">
            <a:spLocks noChangeArrowheads="1"/>
          </p:cNvSpPr>
          <p:nvPr/>
        </p:nvSpPr>
        <p:spPr bwMode="auto">
          <a:xfrm>
            <a:off x="3432175" y="4919663"/>
            <a:ext cx="2254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584D49"/>
                </a:solidFill>
                <a:latin typeface="Verdana" pitchFamily="34" charset="0"/>
              </a:rPr>
              <a:t>Integration Conflict!</a:t>
            </a:r>
          </a:p>
        </p:txBody>
      </p:sp>
      <p:cxnSp>
        <p:nvCxnSpPr>
          <p:cNvPr id="19" name="Conector angular 18"/>
          <p:cNvCxnSpPr>
            <a:cxnSpLocks noChangeShapeType="1"/>
            <a:stCxn id="39941" idx="2"/>
            <a:endCxn id="39942" idx="2"/>
          </p:cNvCxnSpPr>
          <p:nvPr/>
        </p:nvCxnSpPr>
        <p:spPr bwMode="auto">
          <a:xfrm rot="16200000" flipH="1">
            <a:off x="4473575" y="1763713"/>
            <a:ext cx="1588" cy="4125912"/>
          </a:xfrm>
          <a:prstGeom prst="curvedConnector3">
            <a:avLst>
              <a:gd name="adj1" fmla="val 109010528"/>
            </a:avLst>
          </a:prstGeom>
          <a:noFill/>
          <a:ln w="28575" algn="ctr">
            <a:solidFill>
              <a:srgbClr val="CA373D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26" name="Conector recto de flecha 25"/>
          <p:cNvCxnSpPr>
            <a:cxnSpLocks noChangeShapeType="1"/>
            <a:stCxn id="39940" idx="3"/>
          </p:cNvCxnSpPr>
          <p:nvPr/>
        </p:nvCxnSpPr>
        <p:spPr bwMode="auto">
          <a:xfrm>
            <a:off x="6019800" y="2316163"/>
            <a:ext cx="592138" cy="927100"/>
          </a:xfrm>
          <a:prstGeom prst="curvedConnector2">
            <a:avLst/>
          </a:prstGeom>
          <a:noFill/>
          <a:ln w="28575" algn="ctr">
            <a:solidFill>
              <a:srgbClr val="CA373D"/>
            </a:solidFill>
            <a:round/>
            <a:headEnd/>
            <a:tailEnd type="arrow" w="med" len="med"/>
          </a:ln>
        </p:spPr>
      </p:cxnSp>
      <p:cxnSp>
        <p:nvCxnSpPr>
          <p:cNvPr id="28" name="Conector recto de flecha 27"/>
          <p:cNvCxnSpPr>
            <a:cxnSpLocks noChangeShapeType="1"/>
          </p:cNvCxnSpPr>
          <p:nvPr/>
        </p:nvCxnSpPr>
        <p:spPr bwMode="auto">
          <a:xfrm rot="10800000" flipV="1">
            <a:off x="2209800" y="2328863"/>
            <a:ext cx="615950" cy="927100"/>
          </a:xfrm>
          <a:prstGeom prst="curvedConnector2">
            <a:avLst/>
          </a:prstGeom>
          <a:noFill/>
          <a:ln w="28575" algn="ctr">
            <a:solidFill>
              <a:srgbClr val="CA373D"/>
            </a:solidFill>
            <a:round/>
            <a:headEnd/>
            <a:tailEnd type="arrow" w="med" len="med"/>
          </a:ln>
        </p:spPr>
      </p:cxnSp>
      <p:sp>
        <p:nvSpPr>
          <p:cNvPr id="32" name="Rectángulo 31"/>
          <p:cNvSpPr>
            <a:spLocks noChangeArrowheads="1"/>
          </p:cNvSpPr>
          <p:nvPr/>
        </p:nvSpPr>
        <p:spPr bwMode="auto">
          <a:xfrm rot="-2297354">
            <a:off x="-1509713" y="3016250"/>
            <a:ext cx="12409488" cy="609600"/>
          </a:xfrm>
          <a:prstGeom prst="rect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</a:pPr>
            <a:r>
              <a:rPr lang="en-US" sz="2400" b="1">
                <a:solidFill>
                  <a:srgbClr val="FFFFFF"/>
                </a:solidFill>
                <a:latin typeface="Verdana" pitchFamily="34" charset="0"/>
                <a:ea typeface="DejaVu Sans"/>
              </a:rPr>
              <a:t>SMART AUTOMATIC INTEGRATION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_tradnl">
              <a:ea typeface="DejaVu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  <p:bldP spid="39941" grpId="0"/>
      <p:bldP spid="39942" grpId="0"/>
      <p:bldP spid="39943" grpId="0"/>
      <p:bldP spid="39944" grpId="0"/>
      <p:bldP spid="39945" grpId="0"/>
      <p:bldP spid="39949" grpId="0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Century Gothic" pitchFamily="34" charset="0"/>
                <a:ea typeface="DejaVu Sans"/>
                <a:cs typeface="DejaVu Sans"/>
              </a:rPr>
              <a:t>Motivation 4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Verdana" pitchFamily="34" charset="0"/>
                <a:ea typeface="DejaVu Sans"/>
                <a:cs typeface="DejaVu Sans"/>
              </a:rPr>
              <a:t>I want the decisions I made during the pre-integration code review to be applied during integration</a:t>
            </a:r>
          </a:p>
          <a:p>
            <a:pPr lvl="1"/>
            <a:r>
              <a:rPr lang="en-US" smtClean="0">
                <a:latin typeface="Verdana" pitchFamily="34" charset="0"/>
                <a:ea typeface="DejaVu Sans"/>
                <a:cs typeface="DejaVu Sans"/>
              </a:rPr>
              <a:t>Reformat the code</a:t>
            </a:r>
          </a:p>
          <a:p>
            <a:pPr lvl="1"/>
            <a:r>
              <a:rPr lang="en-US" smtClean="0">
                <a:latin typeface="Verdana" pitchFamily="34" charset="0"/>
                <a:ea typeface="DejaVu Sans"/>
                <a:cs typeface="DejaVu Sans"/>
              </a:rPr>
              <a:t>Do not integrate this method</a:t>
            </a:r>
          </a:p>
          <a:p>
            <a:pPr lvl="1"/>
            <a:endParaRPr lang="en-US" smtClean="0">
              <a:latin typeface="Verdana" pitchFamily="34" charset="0"/>
              <a:ea typeface="DejaVu Sans"/>
              <a:cs typeface="DejaVu Sans"/>
            </a:endParaRPr>
          </a:p>
        </p:txBody>
      </p:sp>
      <p:sp>
        <p:nvSpPr>
          <p:cNvPr id="5" name="Rectángulo 4"/>
          <p:cNvSpPr>
            <a:spLocks noChangeArrowheads="1"/>
          </p:cNvSpPr>
          <p:nvPr/>
        </p:nvSpPr>
        <p:spPr bwMode="auto">
          <a:xfrm rot="-2297354">
            <a:off x="-1509713" y="3016250"/>
            <a:ext cx="12409488" cy="609600"/>
          </a:xfrm>
          <a:prstGeom prst="rect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</a:pPr>
            <a:r>
              <a:rPr lang="en-US" sz="2400" b="1">
                <a:solidFill>
                  <a:srgbClr val="FFFFFF"/>
                </a:solidFill>
                <a:latin typeface="Verdana" pitchFamily="34" charset="0"/>
                <a:ea typeface="DejaVu Sans"/>
              </a:rPr>
              <a:t>PRE-INTEGRATION TOOLS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_tradnl">
              <a:ea typeface="DejaVu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0Pin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68BD44"/>
      </a:accent1>
      <a:accent2>
        <a:srgbClr val="85C441"/>
      </a:accent2>
      <a:accent3>
        <a:srgbClr val="9FCC3B"/>
      </a:accent3>
      <a:accent4>
        <a:srgbClr val="ABCF37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ctr">
          <a:defRPr sz="2400" dirty="0" smtClean="0">
            <a:solidFill>
              <a:srgbClr val="6D6058"/>
            </a:solidFill>
            <a:latin typeface="Century Gothic"/>
            <a:cs typeface="Century Gothic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68BD44"/>
      </a:accent1>
      <a:accent2>
        <a:srgbClr val="85C441"/>
      </a:accent2>
      <a:accent3>
        <a:srgbClr val="9FCC3B"/>
      </a:accent3>
      <a:accent4>
        <a:srgbClr val="ABCF37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Office Theme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68BD44"/>
      </a:accent1>
      <a:accent2>
        <a:srgbClr val="85C441"/>
      </a:accent2>
      <a:accent3>
        <a:srgbClr val="9FCC3B"/>
      </a:accent3>
      <a:accent4>
        <a:srgbClr val="ABCF37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Presentación Institucional">
  <a:themeElements>
    <a:clrScheme name="Custom 2">
      <a:dk1>
        <a:srgbClr val="6D6058"/>
      </a:dk1>
      <a:lt1>
        <a:sysClr val="window" lastClr="FFFFFF"/>
      </a:lt1>
      <a:dk2>
        <a:srgbClr val="04617B"/>
      </a:dk2>
      <a:lt2>
        <a:srgbClr val="FFFFFF"/>
      </a:lt2>
      <a:accent1>
        <a:srgbClr val="68BD44"/>
      </a:accent1>
      <a:accent2>
        <a:srgbClr val="85C441"/>
      </a:accent2>
      <a:accent3>
        <a:srgbClr val="4477BD"/>
      </a:accent3>
      <a:accent4>
        <a:srgbClr val="CA373D"/>
      </a:accent4>
      <a:accent5>
        <a:srgbClr val="CC8F35"/>
      </a:accent5>
      <a:accent6>
        <a:srgbClr val="CCCC35"/>
      </a:accent6>
      <a:hlink>
        <a:srgbClr val="04617B"/>
      </a:hlink>
      <a:folHlink>
        <a:srgbClr val="68BD44"/>
      </a:folHlink>
    </a:clrScheme>
    <a:fontScheme name="Office Theme">
      <a:majorFont>
        <a:latin typeface="Calibri"/>
        <a:ea typeface=""/>
        <a:cs typeface="DejaVu Sans"/>
      </a:majorFont>
      <a:minorFont>
        <a:latin typeface="Calibri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cs typeface="DejaVu Sans" charset="0"/>
          </a:defRPr>
        </a:defPPr>
      </a:lstStyle>
    </a:spDef>
    <a:lnDef>
      <a:spPr bwMode="auto">
        <a:solidFill>
          <a:srgbClr val="00B8FF"/>
        </a:solidFill>
        <a:ln w="28575" cap="flat" cmpd="sng" algn="ctr">
          <a:solidFill>
            <a:srgbClr val="CA373D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rgbClr val="584D49"/>
            </a:solidFill>
            <a:latin typeface="Verdana"/>
            <a:cs typeface="Verdana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Presentación Institucional">
  <a:themeElements>
    <a:clrScheme name="Custom 2">
      <a:dk1>
        <a:srgbClr val="6D6058"/>
      </a:dk1>
      <a:lt1>
        <a:sysClr val="window" lastClr="FFFFFF"/>
      </a:lt1>
      <a:dk2>
        <a:srgbClr val="04617B"/>
      </a:dk2>
      <a:lt2>
        <a:srgbClr val="FFFFFF"/>
      </a:lt2>
      <a:accent1>
        <a:srgbClr val="68BD44"/>
      </a:accent1>
      <a:accent2>
        <a:srgbClr val="85C441"/>
      </a:accent2>
      <a:accent3>
        <a:srgbClr val="4477BD"/>
      </a:accent3>
      <a:accent4>
        <a:srgbClr val="CA373D"/>
      </a:accent4>
      <a:accent5>
        <a:srgbClr val="CC8F35"/>
      </a:accent5>
      <a:accent6>
        <a:srgbClr val="CCCC35"/>
      </a:accent6>
      <a:hlink>
        <a:srgbClr val="04617B"/>
      </a:hlink>
      <a:folHlink>
        <a:srgbClr val="68BD44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cs typeface="DejaVu Sans" charset="0"/>
          </a:defRPr>
        </a:defPPr>
      </a:lstStyle>
    </a:spDef>
    <a:lnDef>
      <a:spPr bwMode="auto">
        <a:solidFill>
          <a:srgbClr val="00B8FF"/>
        </a:solidFill>
        <a:ln w="9525" cap="flat" cmpd="sng" algn="ctr">
          <a:solidFill>
            <a:srgbClr val="584D49"/>
          </a:solidFill>
          <a:prstDash val="dot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buFont typeface="Arial"/>
          <a:buChar char="•"/>
          <a:defRPr sz="1200" dirty="0" smtClean="0">
            <a:solidFill>
              <a:srgbClr val="584D49"/>
            </a:solidFill>
            <a:latin typeface="Century Gothic"/>
            <a:cs typeface="Century Gothic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Presentación Institucional">
  <a:themeElements>
    <a:clrScheme name="Custom 2">
      <a:dk1>
        <a:srgbClr val="6D6058"/>
      </a:dk1>
      <a:lt1>
        <a:sysClr val="window" lastClr="FFFFFF"/>
      </a:lt1>
      <a:dk2>
        <a:srgbClr val="04617B"/>
      </a:dk2>
      <a:lt2>
        <a:srgbClr val="FFFFFF"/>
      </a:lt2>
      <a:accent1>
        <a:srgbClr val="68BD44"/>
      </a:accent1>
      <a:accent2>
        <a:srgbClr val="85C441"/>
      </a:accent2>
      <a:accent3>
        <a:srgbClr val="4477BD"/>
      </a:accent3>
      <a:accent4>
        <a:srgbClr val="CA373D"/>
      </a:accent4>
      <a:accent5>
        <a:srgbClr val="CC8F35"/>
      </a:accent5>
      <a:accent6>
        <a:srgbClr val="CCCC35"/>
      </a:accent6>
      <a:hlink>
        <a:srgbClr val="04617B"/>
      </a:hlink>
      <a:folHlink>
        <a:srgbClr val="68BD44"/>
      </a:folHlink>
    </a:clrScheme>
    <a:fontScheme name="Office Theme">
      <a:majorFont>
        <a:latin typeface="Calibri"/>
        <a:ea typeface=""/>
        <a:cs typeface="DejaVu Sans"/>
      </a:majorFont>
      <a:minorFont>
        <a:latin typeface="Calibri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cs typeface="DejaVu Sans" charset="0"/>
          </a:defRPr>
        </a:defPPr>
      </a:lstStyle>
    </a:spDef>
    <a:lnDef>
      <a:spPr bwMode="auto">
        <a:solidFill>
          <a:srgbClr val="00B8FF"/>
        </a:solidFill>
        <a:ln w="9525" cap="flat" cmpd="sng" algn="ctr">
          <a:solidFill>
            <a:srgbClr val="584D49"/>
          </a:solidFill>
          <a:prstDash val="dot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buFont typeface="Arial"/>
          <a:buChar char="•"/>
          <a:defRPr sz="1200" dirty="0" smtClean="0">
            <a:solidFill>
              <a:srgbClr val="584D49"/>
            </a:solidFill>
            <a:latin typeface="Century Gothic"/>
            <a:cs typeface="Century Gothic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Presentación Institucional">
  <a:themeElements>
    <a:clrScheme name="Custom 2">
      <a:dk1>
        <a:srgbClr val="6D6058"/>
      </a:dk1>
      <a:lt1>
        <a:sysClr val="window" lastClr="FFFFFF"/>
      </a:lt1>
      <a:dk2>
        <a:srgbClr val="04617B"/>
      </a:dk2>
      <a:lt2>
        <a:srgbClr val="FFFFFF"/>
      </a:lt2>
      <a:accent1>
        <a:srgbClr val="68BD44"/>
      </a:accent1>
      <a:accent2>
        <a:srgbClr val="85C441"/>
      </a:accent2>
      <a:accent3>
        <a:srgbClr val="4477BD"/>
      </a:accent3>
      <a:accent4>
        <a:srgbClr val="CA373D"/>
      </a:accent4>
      <a:accent5>
        <a:srgbClr val="CC8F35"/>
      </a:accent5>
      <a:accent6>
        <a:srgbClr val="CCCC35"/>
      </a:accent6>
      <a:hlink>
        <a:srgbClr val="04617B"/>
      </a:hlink>
      <a:folHlink>
        <a:srgbClr val="68BD44"/>
      </a:folHlink>
    </a:clrScheme>
    <a:fontScheme name="Office Theme">
      <a:majorFont>
        <a:latin typeface="Calibri"/>
        <a:ea typeface=""/>
        <a:cs typeface="DejaVu Sans"/>
      </a:majorFont>
      <a:minorFont>
        <a:latin typeface="Calibri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cs typeface="DejaVu Sans" charset="0"/>
          </a:defRPr>
        </a:defPPr>
      </a:lstStyle>
    </a:spDef>
    <a:lnDef>
      <a:spPr bwMode="auto">
        <a:solidFill>
          <a:srgbClr val="00B8FF"/>
        </a:solidFill>
        <a:ln w="9525" cap="flat" cmpd="sng" algn="ctr">
          <a:solidFill>
            <a:srgbClr val="584D49"/>
          </a:solidFill>
          <a:prstDash val="dot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2400" dirty="0" smtClean="0">
            <a:solidFill>
              <a:srgbClr val="584D49"/>
            </a:solidFill>
            <a:latin typeface="Century Gothic"/>
            <a:cs typeface="Century Gothic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26843</TotalTime>
  <Words>874</Words>
  <Application>Microsoft Macintosh PowerPoint</Application>
  <PresentationFormat>Presentación en pantalla (4:3)</PresentationFormat>
  <Paragraphs>237</Paragraphs>
  <Slides>37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10</vt:i4>
      </vt:variant>
      <vt:variant>
        <vt:lpstr>Plantilla de diseño</vt:lpstr>
      </vt:variant>
      <vt:variant>
        <vt:i4>13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61" baseType="lpstr">
      <vt:lpstr>Calibri</vt:lpstr>
      <vt:lpstr>Arial</vt:lpstr>
      <vt:lpstr>ＭＳ Ｐゴシック</vt:lpstr>
      <vt:lpstr>Verdana</vt:lpstr>
      <vt:lpstr>DejaVu Sans</vt:lpstr>
      <vt:lpstr>Times New Roman</vt:lpstr>
      <vt:lpstr>Century Gothic</vt:lpstr>
      <vt:lpstr>Lucida Grande</vt:lpstr>
      <vt:lpstr>Arial Bold</vt:lpstr>
      <vt:lpstr>Wingdings</vt:lpstr>
      <vt:lpstr>4_Office Theme</vt:lpstr>
      <vt:lpstr>9_Office Theme</vt:lpstr>
      <vt:lpstr>Office Theme</vt:lpstr>
      <vt:lpstr>1_Office Theme</vt:lpstr>
      <vt:lpstr>2_Office Theme</vt:lpstr>
      <vt:lpstr>4_Presentación Institucional</vt:lpstr>
      <vt:lpstr>5_Presentación Institucional</vt:lpstr>
      <vt:lpstr>6_Presentación Institucional</vt:lpstr>
      <vt:lpstr>7_Presentación Institucional</vt:lpstr>
      <vt:lpstr>10Pines</vt:lpstr>
      <vt:lpstr>Office Theme</vt:lpstr>
      <vt:lpstr>1_Office Theme</vt:lpstr>
      <vt:lpstr>2_Office Theme</vt:lpstr>
      <vt:lpstr>Visio</vt:lpstr>
      <vt:lpstr>OOSCM  Object Oriented SCM</vt:lpstr>
      <vt:lpstr>We’d like to declare…</vt:lpstr>
      <vt:lpstr>Why?</vt:lpstr>
      <vt:lpstr>Diapositiva 4</vt:lpstr>
      <vt:lpstr>What are we going to talk about</vt:lpstr>
      <vt:lpstr>Motivation 1</vt:lpstr>
      <vt:lpstr>Motivation 2</vt:lpstr>
      <vt:lpstr>Motivation 3</vt:lpstr>
      <vt:lpstr>Motivation 4</vt:lpstr>
      <vt:lpstr>Motivation 5</vt:lpstr>
      <vt:lpstr>Motivation 6</vt:lpstr>
      <vt:lpstr>Motivation 7</vt:lpstr>
      <vt:lpstr>What can we do withthecurrenttools?</vt:lpstr>
      <vt:lpstr>Traditional SCM</vt:lpstr>
      <vt:lpstr>Traditional SCM</vt:lpstr>
      <vt:lpstr>Monticello/Metacello</vt:lpstr>
      <vt:lpstr>Monticello / Metacello</vt:lpstr>
      <vt:lpstr>Store *</vt:lpstr>
      <vt:lpstr>ENVY</vt:lpstr>
      <vt:lpstr>ENVY</vt:lpstr>
      <vt:lpstr>ENVY</vt:lpstr>
      <vt:lpstr>OOSCM</vt:lpstr>
      <vt:lpstr>Managechangelifecycle</vt:lpstr>
      <vt:lpstr>Managechangelifecycle</vt:lpstr>
      <vt:lpstr>Managechangelifecycle</vt:lpstr>
      <vt:lpstr>ChangeQuality</vt:lpstr>
      <vt:lpstr>ChangeQuality</vt:lpstr>
      <vt:lpstr>ChangeQuality</vt:lpstr>
      <vt:lpstr>SmartAutomaticIntegration</vt:lpstr>
      <vt:lpstr>SmartAutomaticIntegration</vt:lpstr>
      <vt:lpstr>SmartAutomaticIntegration</vt:lpstr>
      <vt:lpstr>OOSCM</vt:lpstr>
      <vt:lpstr>OOSCM Goals</vt:lpstr>
      <vt:lpstr>Architecture</vt:lpstr>
      <vt:lpstr>Details</vt:lpstr>
      <vt:lpstr>Diapositiva 36</vt:lpstr>
      <vt:lpstr>Diapositiva 37</vt:lpstr>
    </vt:vector>
  </TitlesOfParts>
  <Manager/>
  <Company>10Pines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Institucional</dc:title>
  <dc:subject/>
  <dc:creator>10Pines</dc:creator>
  <cp:keywords/>
  <dc:description/>
  <cp:lastModifiedBy>Colossus User</cp:lastModifiedBy>
  <cp:revision>758</cp:revision>
  <cp:lastPrinted>2010-02-18T17:57:52Z</cp:lastPrinted>
  <dcterms:created xsi:type="dcterms:W3CDTF">2010-09-16T15:52:21Z</dcterms:created>
  <dcterms:modified xsi:type="dcterms:W3CDTF">2010-09-28T14:49:58Z</dcterms:modified>
  <cp:category/>
</cp:coreProperties>
</file>